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1200" y="228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Information über den SSR</a:t>
            </a:r>
            <a:endParaRPr lang="de-DE" alt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Arial" pitchFamily="34" charset="0"/>
              </a:defRPr>
            </a:lvl1pPr>
          </a:lstStyle>
          <a:p>
            <a:pPr>
              <a:defRPr/>
            </a:pPr>
            <a:fld id="{5CB351FC-0269-44B1-971C-49B48A3E022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190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E7240C-8CB5-4D73-8BB7-7FDA77AC73F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314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11986A-AF8C-4F24-B3DC-97D918C79D01}" type="slidenum">
              <a:rPr lang="de-DE" altLang="de-DE" sz="1200"/>
              <a:pPr eaLnBrk="1" hangingPunct="1"/>
              <a:t>2</a:t>
            </a:fld>
            <a:endParaRPr lang="de-DE" altLang="de-DE" sz="1200"/>
          </a:p>
        </p:txBody>
      </p:sp>
      <p:sp>
        <p:nvSpPr>
          <p:cNvPr id="3072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  <p:sp>
        <p:nvSpPr>
          <p:cNvPr id="3072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C1AE1FE-A8BF-41E3-ABC2-1378278EFF4A}" type="slidenum">
              <a:rPr lang="de-CH" altLang="de-DE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2</a:t>
            </a:fld>
            <a:endParaRPr lang="de-CH" altLang="de-DE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 altLang="de-DE" smtClean="0"/>
              <a:t>Info über SSR / 2016</a:t>
            </a:r>
            <a:endParaRPr lang="de-DE" altLang="de-DE" smtClean="0"/>
          </a:p>
          <a:p>
            <a:pPr>
              <a:defRPr/>
            </a:pPr>
            <a:endParaRPr lang="de-DE" altLang="de-DE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914PYx4DOAhUCCCwKHfU-Bn8QjRwIBw&amp;url=http://tousleaders.com/leadership-personnel-comment-se-fixer-des-objectifs-personnels-et-agir-pour-les-atteindre/&amp;psig=AFQjCNHs3CGB1nMkY7450GvFZjnVTvq4Tw&amp;ust=14690531434596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a_7qZ--nNAhWBmxQKHREEDhAQjRwIBw&amp;url=http://www.bcu-lausanne.ch/domaines/homme-societe/droit/vue-densemble-droit/&amp;psig=AFQjCNGMKzQubGEb-9wO8RasFs0VKa83pg&amp;ust=146827663489421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2mr-my4DOAhWGiCwKHXiOBPwQjRwIBw&amp;url=http://www.ucba.ch/organisationsmembres/&amp;bvm=bv.127521224,d.bGg&amp;psig=AFQjCNE-YIPNvJ_vbchIzXfLw8zWIxWSCg&amp;ust=146905402184104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KzbfKy4DOAhUDWywKHWtwC6QQjRwIBw&amp;url=http://www.taringa.net/post/apuntes-y-monografias/19200781/Desmintiendo-Jesus-nunca-existio.html&amp;psig=AFQjCNGriHSJn8VmyYienSdpklfG2DxDVQ&amp;ust=14690541929866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Wivjzy4DOAhWGhywKHZ7IC3AQjRwIBw&amp;url=http://www.recrutons.fr/contrat-de-prestation-de-services-freelance.html&amp;psig=AFQjCNGGhGrwc-wUJ06twjFEg1-1QYDW5w&amp;ust=14690543036005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Wivjzy4DOAhWGhywKHZ7IC3AQjRwIBw&amp;url=http://www.actionco.fr/Action-Commerciale/Article/Comment-elaborer-un-contrat-de-vente--37160-1.htm&amp;psig=AFQjCNGGhGrwc-wUJ06twjFEg1-1QYDW5w&amp;ust=14690543036005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h/url?sa=i&amp;rct=j&amp;q=&amp;esrc=s&amp;source=images&amp;cd=&amp;cad=rja&amp;uact=8&amp;ved=0ahUKEwic4-KsxYDOAhXIXCwKHQG5BKQQjRwIBw&amp;url=http://www.formavox.com/presentation-structurer-visualiser-plan-contenu&amp;psig=AFQjCNG8bzI1AMpYGG1mZxfw0S5C6YAa3g&amp;ust=14690524065408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0ahUKEwjvnKqtzYDOAhXFDywKHfMBBMAQjRwIBw&amp;url=https://www.linkedin.com/topic/travail-de-groupe&amp;bvm=bv.127521224,d.bGg&amp;psig=AFQjCNG4FMMWq0F_pF6roLlQJ2Q_f_6cLQ&amp;ust=146905467012456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diaO4zoDOAhXKBSwKHXW6CTQQjRwIBw&amp;url=http://lecomtebeatrice.wix.com/osteopathe#!senior-et-osteopathie/ra2w2&amp;bvm=bv.127521224,d.bGg&amp;psig=AFQjCNFdWiO0WrIUO6TWeKePNu-ncHIzMQ&amp;ust=14690549845346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-csa.ch/" TargetMode="External"/><Relationship Id="rId2" Type="http://schemas.openxmlformats.org/officeDocument/2006/relationships/hyperlink" Target="mailto:info@ssr-csa.c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c4-KsxYDOAhXIXCwKHQG5BKQQjRwIBw&amp;url=http://www.123rf.com/photo_10710215_man-drawing-an-organization-chart.html&amp;psig=AFQjCNG8bzI1AMpYGG1mZxfw0S5C6YAa3g&amp;ust=14690524065408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G5djaxoDOAhUGXSwKHXVRBR4QjRwIBw&amp;url=http://www.umfahrung.gl/personen.html&amp;psig=AFQjCNHuVQD2fmiTIPrJ5WhbJrGxoOncGQ&amp;ust=146905285661011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NzLWhx4DOAhVH3iwKHSQuA_MQjRwIBw&amp;url=http://www.veloland.ch/en/services/places/ort-0369.html&amp;psig=AFQjCNGwxfIzHHL6ArVJVIkRKz7E0-t0OQ&amp;ust=146905306002601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914PYx4DOAhUCCCwKHfU-Bn8QjRwIBw&amp;url=http://reussiteultime.com/2014/01/objectif-pertinent-atteignable-et-motivant/&amp;psig=AFQjCNHs3CGB1nMkY7450GvFZjnVTvq4Tw&amp;ust=14690531434596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ved=0ahUKEwi914PYx4DOAhUCCCwKHfU-Bn8QjRwIBw&amp;url=https://www.clusir-paca.fr/objectifs/&amp;psig=AFQjCNHs3CGB1nMkY7450GvFZjnVTvq4Tw&amp;ust=14690531434596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ctrTitle" idx="4294967295"/>
          </p:nvPr>
        </p:nvSpPr>
        <p:spPr>
          <a:xfrm>
            <a:off x="107504" y="404664"/>
            <a:ext cx="8685534" cy="648072"/>
          </a:xfrm>
        </p:spPr>
        <p:txBody>
          <a:bodyPr>
            <a:normAutofit/>
          </a:bodyPr>
          <a:lstStyle/>
          <a:p>
            <a:pPr algn="l"/>
            <a:r>
              <a:rPr lang="de-CH" altLang="de-DE" sz="3600" dirty="0" smtClean="0">
                <a:cs typeface="Arial" pitchFamily="34" charset="0"/>
              </a:rPr>
              <a:t>  </a:t>
            </a:r>
            <a:r>
              <a:rPr lang="de-CH" altLang="de-DE" sz="3600" dirty="0" err="1" smtClean="0">
                <a:cs typeface="Arial" pitchFamily="34" charset="0"/>
              </a:rPr>
              <a:t>Consiglio</a:t>
            </a:r>
            <a:r>
              <a:rPr lang="de-CH" altLang="de-DE" sz="3600" dirty="0" smtClean="0">
                <a:cs typeface="Arial" pitchFamily="34" charset="0"/>
              </a:rPr>
              <a:t> </a:t>
            </a:r>
            <a:r>
              <a:rPr lang="de-CH" altLang="de-DE" sz="3600" dirty="0" err="1">
                <a:cs typeface="Arial" pitchFamily="34" charset="0"/>
              </a:rPr>
              <a:t>svizzero</a:t>
            </a:r>
            <a:r>
              <a:rPr lang="de-CH" altLang="de-DE" sz="3600" dirty="0">
                <a:cs typeface="Arial" pitchFamily="34" charset="0"/>
              </a:rPr>
              <a:t> </a:t>
            </a:r>
            <a:r>
              <a:rPr lang="de-CH" altLang="de-DE" sz="3600" dirty="0" err="1">
                <a:cs typeface="Arial" pitchFamily="34" charset="0"/>
              </a:rPr>
              <a:t>degli</a:t>
            </a:r>
            <a:r>
              <a:rPr lang="de-CH" altLang="de-DE" sz="3600" dirty="0">
                <a:cs typeface="Arial" pitchFamily="34" charset="0"/>
              </a:rPr>
              <a:t> </a:t>
            </a:r>
            <a:r>
              <a:rPr lang="de-CH" altLang="de-DE" sz="3600" dirty="0" err="1">
                <a:cs typeface="Arial" pitchFamily="34" charset="0"/>
              </a:rPr>
              <a:t>anziani</a:t>
            </a:r>
            <a:r>
              <a:rPr lang="de-CH" altLang="de-DE" sz="3600" dirty="0">
                <a:cs typeface="Arial" pitchFamily="34" charset="0"/>
              </a:rPr>
              <a:t> </a:t>
            </a:r>
            <a:r>
              <a:rPr lang="de-CH" altLang="de-DE" sz="3600" dirty="0" smtClean="0">
                <a:cs typeface="Arial" pitchFamily="34" charset="0"/>
              </a:rPr>
              <a:t>   CSA </a:t>
            </a:r>
          </a:p>
        </p:txBody>
      </p:sp>
      <p:pic>
        <p:nvPicPr>
          <p:cNvPr id="2053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5060" r="311" b="25356"/>
          <a:stretch>
            <a:fillRect/>
          </a:stretch>
        </p:blipFill>
        <p:spPr bwMode="auto">
          <a:xfrm>
            <a:off x="1547664" y="1340768"/>
            <a:ext cx="537034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481388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898525" y="590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 sz="180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6" name="Picture 7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456384" cy="70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Inhaltsplatzhalter 2"/>
          <p:cNvSpPr>
            <a:spLocks noGrp="1"/>
          </p:cNvSpPr>
          <p:nvPr>
            <p:ph idx="4294967295"/>
          </p:nvPr>
        </p:nvSpPr>
        <p:spPr>
          <a:xfrm>
            <a:off x="621506" y="1196752"/>
            <a:ext cx="8065294" cy="4114800"/>
          </a:xfrm>
        </p:spPr>
        <p:txBody>
          <a:bodyPr/>
          <a:lstStyle/>
          <a:p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artecipazione </a:t>
            </a:r>
            <a:r>
              <a:rPr lang="it-IT" dirty="0">
                <a:effectLst/>
              </a:rPr>
              <a:t>all'ulteriore sviluppo </a:t>
            </a:r>
            <a:r>
              <a:rPr lang="it-IT" dirty="0" smtClean="0">
                <a:effectLst/>
              </a:rPr>
              <a:t>del sistema </a:t>
            </a:r>
            <a:r>
              <a:rPr lang="it-IT" dirty="0">
                <a:effectLst/>
              </a:rPr>
              <a:t>di sicurezza sociale </a:t>
            </a:r>
            <a:r>
              <a:rPr lang="it-IT" dirty="0" smtClean="0">
                <a:effectLst/>
              </a:rPr>
              <a:t>(</a:t>
            </a:r>
            <a:r>
              <a:rPr lang="it-IT" sz="2400" dirty="0">
                <a:effectLst/>
              </a:rPr>
              <a:t>AVS riforma 2020</a:t>
            </a:r>
            <a:r>
              <a:rPr lang="it-IT" dirty="0" smtClean="0">
                <a:effectLst/>
              </a:rPr>
              <a:t>)</a:t>
            </a:r>
          </a:p>
          <a:p>
            <a:r>
              <a:rPr lang="it-IT" dirty="0">
                <a:effectLst/>
              </a:rPr>
              <a:t>Garantire la mobilità (auto, orari dei trasporti pubblici, accessibilità</a:t>
            </a:r>
            <a:r>
              <a:rPr lang="it-IT" dirty="0" smtClean="0">
                <a:effectLst/>
              </a:rPr>
              <a:t>)</a:t>
            </a:r>
          </a:p>
          <a:p>
            <a:r>
              <a:rPr lang="it-IT" dirty="0">
                <a:effectLst/>
              </a:rPr>
              <a:t>Contatti internazionali in questioni politiche </a:t>
            </a:r>
            <a:r>
              <a:rPr lang="it-IT" dirty="0" smtClean="0">
                <a:effectLst/>
              </a:rPr>
              <a:t>degli anziani</a:t>
            </a:r>
            <a:endParaRPr lang="de-CH" altLang="de-DE" dirty="0" smtClean="0"/>
          </a:p>
        </p:txBody>
      </p:sp>
      <p:sp>
        <p:nvSpPr>
          <p:cNvPr id="11269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7B4692-5538-4426-BAA3-07ED3A86661B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7170" name="Picture 2" descr="http://tousleaders.com/wp-content/uploads/2014/11/Fotolia_56109321_X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822" y1="26606" x2="74822" y2="26606"/>
                        <a14:foregroundMark x1="77197" y1="46177" x2="77197" y2="46177"/>
                        <a14:foregroundMark x1="76485" y1="43425" x2="76485" y2="43425"/>
                        <a14:foregroundMark x1="77910" y1="60856" x2="77910" y2="60856"/>
                        <a14:foregroundMark x1="77672" y1="57798" x2="77672" y2="57798"/>
                        <a14:foregroundMark x1="55107" y1="14067" x2="55107" y2="14067"/>
                        <a14:foregroundMark x1="57957" y1="15596" x2="57957" y2="15596"/>
                        <a14:foregroundMark x1="58907" y1="16514" x2="58907" y2="16514"/>
                        <a14:foregroundMark x1="61283" y1="16514" x2="61283" y2="16514"/>
                        <a14:foregroundMark x1="63895" y1="16820" x2="63895" y2="16820"/>
                        <a14:foregroundMark x1="65083" y1="18043" x2="65083" y2="18043"/>
                        <a14:foregroundMark x1="66983" y1="18654" x2="66983" y2="18654"/>
                        <a14:foregroundMark x1="68884" y1="19572" x2="68884" y2="19572"/>
                        <a14:foregroundMark x1="70784" y1="21407" x2="70784" y2="21407"/>
                        <a14:foregroundMark x1="73159" y1="22630" x2="73159" y2="22630"/>
                        <a14:foregroundMark x1="75297" y1="23547" x2="75297" y2="23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84109" cy="231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17611"/>
            <a:ext cx="7772400" cy="891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600" dirty="0" smtClean="0">
                <a:effectLst/>
              </a:rPr>
              <a:t>Obiettivi </a:t>
            </a:r>
            <a:r>
              <a:rPr lang="de-CH" altLang="de-DE" sz="3600" dirty="0" smtClean="0"/>
              <a:t>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3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el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it-IT" dirty="0" smtClean="0">
                <a:effectLst/>
              </a:rPr>
              <a:t>Strutture </a:t>
            </a:r>
            <a:r>
              <a:rPr lang="it-IT" dirty="0">
                <a:effectLst/>
              </a:rPr>
              <a:t>legali </a:t>
            </a:r>
            <a:r>
              <a:rPr lang="it-IT" dirty="0" smtClean="0">
                <a:effectLst/>
              </a:rPr>
              <a:t>del </a:t>
            </a:r>
            <a:r>
              <a:rPr lang="it-IT" dirty="0">
                <a:effectLst/>
              </a:rPr>
              <a:t>CSA</a:t>
            </a:r>
            <a:endParaRPr lang="de-CH" altLang="de-DE" dirty="0" smtClean="0"/>
          </a:p>
        </p:txBody>
      </p:sp>
      <p:sp>
        <p:nvSpPr>
          <p:cNvPr id="12292" name="Inhaltsplatzhalter 2"/>
          <p:cNvSpPr>
            <a:spLocks noGrp="1"/>
          </p:cNvSpPr>
          <p:nvPr>
            <p:ph idx="4294967295"/>
          </p:nvPr>
        </p:nvSpPr>
        <p:spPr>
          <a:xfrm>
            <a:off x="553683" y="1260200"/>
            <a:ext cx="7772400" cy="3329467"/>
          </a:xfrm>
        </p:spPr>
        <p:txBody>
          <a:bodyPr>
            <a:normAutofit/>
          </a:bodyPr>
          <a:lstStyle/>
          <a:p>
            <a:r>
              <a:rPr lang="it-IT" sz="2400" dirty="0">
                <a:effectLst/>
              </a:rPr>
              <a:t>Il CSA è un'associazione senza scopo di lucro ai sensi dell'art. 60 e seguenti </a:t>
            </a:r>
            <a:r>
              <a:rPr lang="it-IT" sz="2400" dirty="0" smtClean="0">
                <a:effectLst/>
              </a:rPr>
              <a:t>CCS</a:t>
            </a:r>
          </a:p>
          <a:p>
            <a:r>
              <a:rPr lang="de-CH" altLang="de-DE" sz="2400" dirty="0" err="1" smtClean="0"/>
              <a:t>Statuti</a:t>
            </a:r>
            <a:endParaRPr lang="de-CH" altLang="de-DE" sz="2400" dirty="0" smtClean="0"/>
          </a:p>
          <a:p>
            <a:r>
              <a:rPr lang="de-CH" altLang="de-DE" sz="2400" dirty="0" err="1" smtClean="0"/>
              <a:t>Regolamenti</a:t>
            </a:r>
            <a:endParaRPr lang="de-CH" altLang="de-DE" sz="2400" dirty="0" smtClean="0"/>
          </a:p>
          <a:p>
            <a:r>
              <a:rPr lang="de-CH" altLang="de-DE" sz="2400" dirty="0" err="1" smtClean="0"/>
              <a:t>Comitato</a:t>
            </a:r>
            <a:endParaRPr lang="de-CH" altLang="de-DE" sz="2400" dirty="0" smtClean="0"/>
          </a:p>
          <a:p>
            <a:r>
              <a:rPr lang="it-IT" sz="2400" dirty="0">
                <a:effectLst/>
              </a:rPr>
              <a:t>Assemblea dei delegati (</a:t>
            </a:r>
            <a:r>
              <a:rPr lang="it-IT" sz="2400" dirty="0" smtClean="0">
                <a:effectLst/>
              </a:rPr>
              <a:t>AD</a:t>
            </a:r>
            <a:r>
              <a:rPr lang="it-IT" sz="2400" dirty="0">
                <a:effectLst/>
              </a:rPr>
              <a:t>)</a:t>
            </a:r>
            <a:endParaRPr lang="de-CH" altLang="de-DE" sz="2400" dirty="0" smtClean="0"/>
          </a:p>
        </p:txBody>
      </p:sp>
      <p:sp>
        <p:nvSpPr>
          <p:cNvPr id="12293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CCD07C-D598-4324-90B5-472EE48C6F14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10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cu-lausanne.ch/wp-content/uploads/2012/12/L10014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88" y="3159138"/>
            <a:ext cx="1900092" cy="286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el 1"/>
          <p:cNvSpPr>
            <a:spLocks noGrp="1"/>
          </p:cNvSpPr>
          <p:nvPr>
            <p:ph type="title" idx="4294967295"/>
          </p:nvPr>
        </p:nvSpPr>
        <p:spPr>
          <a:xfrm>
            <a:off x="11906" y="0"/>
            <a:ext cx="8382000" cy="11430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Constituzione</a:t>
            </a:r>
            <a:r>
              <a:rPr lang="de-CH" altLang="de-DE" dirty="0" smtClean="0"/>
              <a:t> 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13316" name="Inhaltsplatzhalter 2"/>
          <p:cNvSpPr>
            <a:spLocks noGrp="1"/>
          </p:cNvSpPr>
          <p:nvPr>
            <p:ph idx="4294967295"/>
          </p:nvPr>
        </p:nvSpPr>
        <p:spPr>
          <a:xfrm>
            <a:off x="315601" y="1268760"/>
            <a:ext cx="7772400" cy="4114800"/>
          </a:xfrm>
        </p:spPr>
        <p:txBody>
          <a:bodyPr>
            <a:normAutofit/>
          </a:bodyPr>
          <a:lstStyle/>
          <a:p>
            <a:r>
              <a:rPr lang="it-IT" dirty="0" smtClean="0">
                <a:effectLst/>
              </a:rPr>
              <a:t>Organizzazione </a:t>
            </a:r>
            <a:r>
              <a:rPr lang="it-IT" dirty="0">
                <a:effectLst/>
              </a:rPr>
              <a:t>paritario delle due organizzazioni fondatrici</a:t>
            </a:r>
            <a:r>
              <a:rPr lang="it-IT" dirty="0" smtClean="0">
                <a:effectLst/>
              </a:rPr>
              <a:t>:</a:t>
            </a:r>
          </a:p>
          <a:p>
            <a:r>
              <a:rPr lang="de-CH" altLang="de-DE" dirty="0" smtClean="0"/>
              <a:t>FARES </a:t>
            </a:r>
            <a:r>
              <a:rPr lang="de-CH" altLang="de-DE" sz="2000" dirty="0" smtClean="0"/>
              <a:t>(</a:t>
            </a:r>
            <a:r>
              <a:rPr lang="de-CH" altLang="de-DE" sz="2000" dirty="0" err="1" smtClean="0"/>
              <a:t>Federazione</a:t>
            </a:r>
            <a:r>
              <a:rPr lang="de-CH" altLang="de-DE" sz="2000" dirty="0" smtClean="0"/>
              <a:t> delle </a:t>
            </a:r>
            <a:r>
              <a:rPr lang="de-CH" altLang="de-DE" sz="2000" dirty="0" err="1" smtClean="0"/>
              <a:t>Associazioni</a:t>
            </a:r>
            <a:r>
              <a:rPr lang="de-CH" altLang="de-DE" sz="2000" dirty="0" smtClean="0"/>
              <a:t> </a:t>
            </a:r>
            <a:r>
              <a:rPr lang="de-CH" altLang="de-DE" sz="2000" dirty="0" err="1" smtClean="0"/>
              <a:t>dei</a:t>
            </a:r>
            <a:r>
              <a:rPr lang="de-CH" altLang="de-DE" sz="2000" dirty="0" smtClean="0"/>
              <a:t> </a:t>
            </a:r>
            <a:r>
              <a:rPr lang="de-CH" altLang="de-DE" sz="2000" dirty="0" err="1" smtClean="0"/>
              <a:t>pensionati</a:t>
            </a:r>
            <a:r>
              <a:rPr lang="de-CH" altLang="de-DE" sz="2000" dirty="0" smtClean="0"/>
              <a:t> e de </a:t>
            </a:r>
            <a:r>
              <a:rPr lang="de-CH" altLang="de-DE" sz="2000" dirty="0" err="1" smtClean="0"/>
              <a:t>l’assistenza</a:t>
            </a:r>
            <a:r>
              <a:rPr lang="de-CH" altLang="de-DE" sz="2000" dirty="0" smtClean="0"/>
              <a:t> </a:t>
            </a:r>
            <a:r>
              <a:rPr lang="de-CH" altLang="de-DE" sz="2000" dirty="0" err="1" smtClean="0"/>
              <a:t>reciproca</a:t>
            </a:r>
            <a:r>
              <a:rPr lang="de-CH" altLang="de-DE" sz="2000" dirty="0" smtClean="0"/>
              <a:t> </a:t>
            </a:r>
            <a:r>
              <a:rPr lang="de-CH" altLang="de-DE" sz="2000" dirty="0"/>
              <a:t>i</a:t>
            </a:r>
            <a:r>
              <a:rPr lang="de-CH" altLang="de-DE" sz="2000" dirty="0" smtClean="0"/>
              <a:t>n </a:t>
            </a:r>
            <a:r>
              <a:rPr lang="de-CH" altLang="de-DE" sz="2000" dirty="0" err="1" smtClean="0"/>
              <a:t>Svizzera</a:t>
            </a:r>
            <a:r>
              <a:rPr lang="de-CH" altLang="de-DE" sz="2000" dirty="0" smtClean="0"/>
              <a:t>) </a:t>
            </a:r>
            <a:r>
              <a:rPr lang="de-CH" altLang="de-DE" dirty="0" smtClean="0"/>
              <a:t>di </a:t>
            </a:r>
            <a:r>
              <a:rPr lang="de-CH" altLang="de-DE" dirty="0" err="1" smtClean="0"/>
              <a:t>obbendienza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sindicale</a:t>
            </a:r>
            <a:r>
              <a:rPr lang="de-CH" altLang="de-DE" dirty="0" smtClean="0"/>
              <a:t> e </a:t>
            </a:r>
            <a:r>
              <a:rPr lang="de-CH" altLang="de-DE" dirty="0" err="1" smtClean="0"/>
              <a:t>sociale-democratica</a:t>
            </a:r>
            <a:endParaRPr lang="de-CH" altLang="de-DE" dirty="0" smtClean="0"/>
          </a:p>
          <a:p>
            <a:pPr marL="365760" lvl="1"/>
            <a:r>
              <a:rPr lang="de-CH" altLang="de-DE" sz="2800" dirty="0"/>
              <a:t>ASA</a:t>
            </a:r>
            <a:r>
              <a:rPr lang="de-CH" altLang="de-DE" dirty="0"/>
              <a:t> </a:t>
            </a:r>
            <a:r>
              <a:rPr lang="de-CH" altLang="de-DE" sz="1800" dirty="0"/>
              <a:t>(</a:t>
            </a:r>
            <a:r>
              <a:rPr lang="de-CH" altLang="de-DE" sz="1800" dirty="0" err="1" smtClean="0"/>
              <a:t>Associazione</a:t>
            </a:r>
            <a:r>
              <a:rPr lang="de-CH" altLang="de-DE" sz="1800" dirty="0" smtClean="0"/>
              <a:t> </a:t>
            </a:r>
            <a:r>
              <a:rPr lang="de-CH" altLang="de-DE" sz="1800" dirty="0" err="1" smtClean="0"/>
              <a:t>Svizzera</a:t>
            </a:r>
            <a:r>
              <a:rPr lang="de-CH" altLang="de-DE" sz="1800" dirty="0" smtClean="0"/>
              <a:t> </a:t>
            </a:r>
            <a:r>
              <a:rPr lang="de-CH" altLang="de-DE" sz="1800" dirty="0" err="1" smtClean="0"/>
              <a:t>degli</a:t>
            </a:r>
            <a:r>
              <a:rPr lang="de-CH" altLang="de-DE" sz="1800" dirty="0" smtClean="0"/>
              <a:t> </a:t>
            </a:r>
            <a:r>
              <a:rPr lang="de-CH" altLang="de-DE" sz="1800" dirty="0" err="1" smtClean="0"/>
              <a:t>Anziani</a:t>
            </a:r>
            <a:r>
              <a:rPr lang="de-CH" altLang="de-DE" sz="1800" dirty="0" smtClean="0"/>
              <a:t>)                                                      </a:t>
            </a:r>
            <a:r>
              <a:rPr lang="de-CH" altLang="de-DE" dirty="0" smtClean="0"/>
              <a:t>di </a:t>
            </a:r>
            <a:r>
              <a:rPr lang="de-CH" altLang="de-DE" sz="2800" dirty="0" err="1"/>
              <a:t>obbendienza</a:t>
            </a:r>
            <a:r>
              <a:rPr lang="de-CH" altLang="de-DE" sz="2800" dirty="0"/>
              <a:t> </a:t>
            </a:r>
            <a:r>
              <a:rPr lang="de-CH" altLang="de-DE" sz="2800" dirty="0" err="1"/>
              <a:t>borghese</a:t>
            </a:r>
            <a:endParaRPr lang="de-DE" altLang="de-DE" sz="2800" dirty="0"/>
          </a:p>
          <a:p>
            <a:endParaRPr lang="de-CH" altLang="de-DE" dirty="0"/>
          </a:p>
          <a:p>
            <a:endParaRPr lang="de-CH" altLang="de-DE" dirty="0" smtClean="0"/>
          </a:p>
          <a:p>
            <a:pPr lvl="1" eaLnBrk="1" hangingPunct="1">
              <a:buFontTx/>
              <a:buNone/>
            </a:pPr>
            <a:endParaRPr lang="de-DE" altLang="de-DE" dirty="0" smtClean="0"/>
          </a:p>
        </p:txBody>
      </p:sp>
      <p:sp>
        <p:nvSpPr>
          <p:cNvPr id="1331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516F76-AE10-4D63-AE85-67248FAAF35E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7"/>
          <a:stretch/>
        </p:blipFill>
        <p:spPr bwMode="auto">
          <a:xfrm>
            <a:off x="5580112" y="3963818"/>
            <a:ext cx="2005902" cy="4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5"/>
          <a:stretch/>
        </p:blipFill>
        <p:spPr bwMode="auto">
          <a:xfrm>
            <a:off x="6501917" y="3212976"/>
            <a:ext cx="917183" cy="4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SSRCSA_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Inhaltsplatzhalt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7772400" cy="2140049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effectLst/>
              </a:rPr>
              <a:t>Co-presidenza alternativa ogni </a:t>
            </a:r>
            <a:r>
              <a:rPr lang="it-IT" dirty="0" smtClean="0">
                <a:effectLst/>
              </a:rPr>
              <a:t>anno</a:t>
            </a:r>
            <a:br>
              <a:rPr lang="it-IT" dirty="0" smtClean="0">
                <a:effectLst/>
              </a:rPr>
            </a:br>
            <a:endParaRPr lang="it-IT" sz="1700" dirty="0" smtClean="0">
              <a:effectLst/>
            </a:endParaRPr>
          </a:p>
          <a:p>
            <a:r>
              <a:rPr lang="de-CH" altLang="de-DE" dirty="0" smtClean="0"/>
              <a:t>16 </a:t>
            </a:r>
            <a:r>
              <a:rPr lang="de-CH" altLang="de-DE" dirty="0" err="1" smtClean="0"/>
              <a:t>delegati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ogni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associzione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ombrello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endParaRPr lang="de-CH" altLang="de-DE" sz="1900" dirty="0" smtClean="0"/>
          </a:p>
          <a:p>
            <a:r>
              <a:rPr lang="it-IT" dirty="0">
                <a:effectLst/>
              </a:rPr>
              <a:t>Totale 34 membri, che rappresentano </a:t>
            </a:r>
            <a:r>
              <a:rPr lang="it-IT" dirty="0" smtClean="0">
                <a:effectLst/>
              </a:rPr>
              <a:t>          circa</a:t>
            </a:r>
            <a:r>
              <a:rPr lang="it-IT" dirty="0">
                <a:effectLst/>
              </a:rPr>
              <a:t>. 200.000 anziani in Svizzera</a:t>
            </a:r>
            <a:endParaRPr lang="de-CH" altLang="de-DE" dirty="0" smtClean="0"/>
          </a:p>
        </p:txBody>
      </p:sp>
      <p:sp>
        <p:nvSpPr>
          <p:cNvPr id="14341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55F492-9BD2-4D3C-A644-B67E4C48AEE7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776662"/>
            <a:ext cx="32686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1906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dirty="0" err="1" smtClean="0"/>
              <a:t>Constituzione</a:t>
            </a:r>
            <a:r>
              <a:rPr lang="de-CH" altLang="de-DE" dirty="0" smtClean="0"/>
              <a:t> 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Inhaltsplatzhalter 2"/>
          <p:cNvSpPr>
            <a:spLocks noGrp="1"/>
          </p:cNvSpPr>
          <p:nvPr>
            <p:ph idx="4294967295"/>
          </p:nvPr>
        </p:nvSpPr>
        <p:spPr>
          <a:xfrm>
            <a:off x="553683" y="1340768"/>
            <a:ext cx="7772400" cy="3024336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FARES : circa. </a:t>
            </a:r>
            <a:r>
              <a:rPr lang="fr-CH" altLang="de-DE" dirty="0" smtClean="0"/>
              <a:t>20 </a:t>
            </a:r>
            <a:r>
              <a:rPr lang="fr-CH" altLang="de-DE" dirty="0" err="1" smtClean="0"/>
              <a:t>organizzazioni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membri</a:t>
            </a:r>
            <a:endParaRPr lang="fr-CH" altLang="de-DE" dirty="0" smtClean="0"/>
          </a:p>
          <a:p>
            <a:pPr marL="0" indent="0" eaLnBrk="1" hangingPunct="1">
              <a:buNone/>
            </a:pPr>
            <a:r>
              <a:rPr lang="fr-CH" altLang="de-DE" dirty="0"/>
              <a:t>	</a:t>
            </a:r>
            <a:r>
              <a:rPr lang="fr-CH" altLang="de-DE" dirty="0" smtClean="0"/>
              <a:t>           </a:t>
            </a:r>
            <a:r>
              <a:rPr lang="fr-CH" altLang="de-DE" b="1" dirty="0" smtClean="0"/>
              <a:t>100’000 </a:t>
            </a:r>
            <a:r>
              <a:rPr lang="fr-CH" altLang="de-DE" b="1" dirty="0" err="1" smtClean="0"/>
              <a:t>aderenti</a:t>
            </a:r>
            <a:endParaRPr lang="de-CH" altLang="de-DE" b="1" dirty="0" smtClean="0"/>
          </a:p>
          <a:p>
            <a:r>
              <a:rPr lang="de-CH" altLang="de-DE" dirty="0" smtClean="0"/>
              <a:t>ASA : circa. 39 </a:t>
            </a:r>
            <a:r>
              <a:rPr lang="fr-CH" altLang="de-DE" dirty="0" err="1"/>
              <a:t>organizzazioni</a:t>
            </a:r>
            <a:r>
              <a:rPr lang="fr-CH" altLang="de-DE" dirty="0"/>
              <a:t> </a:t>
            </a:r>
            <a:r>
              <a:rPr lang="fr-CH" altLang="de-DE" dirty="0" err="1"/>
              <a:t>membri</a:t>
            </a:r>
            <a:r>
              <a:rPr lang="de-CH" altLang="de-DE" dirty="0" smtClean="0"/>
              <a:t>                         		  </a:t>
            </a:r>
            <a:r>
              <a:rPr lang="de-CH" altLang="de-DE" b="1" dirty="0" smtClean="0"/>
              <a:t>40’000 </a:t>
            </a:r>
            <a:r>
              <a:rPr lang="de-CH" altLang="de-DE" b="1" dirty="0" err="1" smtClean="0"/>
              <a:t>aderenti</a:t>
            </a:r>
            <a:endParaRPr lang="de-CH" altLang="de-DE" b="1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16389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1A4A2-358D-4CE2-BD07-EE754C94F23F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8194" name="Picture 2" descr="http://www.ucba.ch/fileadmin/user_upload/Delegiertenversammlung_SZB_20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0492"/>
            <a:ext cx="3168973" cy="237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1906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dirty="0" err="1" smtClean="0"/>
              <a:t>Constituzione</a:t>
            </a:r>
            <a:r>
              <a:rPr lang="de-CH" altLang="de-DE" dirty="0" smtClean="0"/>
              <a:t> 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3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Inhaltsplatzhalter 2"/>
          <p:cNvSpPr>
            <a:spLocks noGrp="1"/>
          </p:cNvSpPr>
          <p:nvPr>
            <p:ph idx="4294967295"/>
          </p:nvPr>
        </p:nvSpPr>
        <p:spPr>
          <a:xfrm>
            <a:off x="328613" y="1772816"/>
            <a:ext cx="7772400" cy="1584176"/>
          </a:xfrm>
        </p:spPr>
        <p:txBody>
          <a:bodyPr/>
          <a:lstStyle/>
          <a:p>
            <a:r>
              <a:rPr lang="it-IT" dirty="0" smtClean="0">
                <a:effectLst/>
              </a:rPr>
              <a:t>L’importante </a:t>
            </a:r>
            <a:r>
              <a:rPr lang="it-IT" dirty="0">
                <a:effectLst/>
              </a:rPr>
              <a:t>è che il CSA </a:t>
            </a:r>
            <a:r>
              <a:rPr lang="it-IT" dirty="0" smtClean="0">
                <a:effectLst/>
              </a:rPr>
              <a:t>cerca </a:t>
            </a:r>
            <a:r>
              <a:rPr lang="it-IT" dirty="0">
                <a:effectLst/>
              </a:rPr>
              <a:t>e </a:t>
            </a:r>
            <a:r>
              <a:rPr lang="it-IT" dirty="0" smtClean="0">
                <a:effectLst/>
              </a:rPr>
              <a:t>trova </a:t>
            </a:r>
            <a:r>
              <a:rPr lang="it-IT" dirty="0">
                <a:effectLst/>
              </a:rPr>
              <a:t>un consenso su tutte le questioni importanti legate agli anziani</a:t>
            </a:r>
            <a:r>
              <a:rPr lang="it-IT" dirty="0" smtClean="0">
                <a:effectLst/>
              </a:rPr>
              <a:t>.</a:t>
            </a:r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15365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4DA689-057A-44EF-A2B0-8369531E885F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1906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Politica</a:t>
            </a:r>
            <a:r>
              <a:rPr lang="de-CH" altLang="de-DE" sz="3600" dirty="0" smtClean="0"/>
              <a:t> del </a:t>
            </a:r>
            <a:r>
              <a:rPr lang="de-CH" altLang="de-DE" sz="3600" dirty="0" err="1" smtClean="0"/>
              <a:t>consenso</a:t>
            </a:r>
            <a:endParaRPr lang="de-CH" altLang="de-DE" sz="3600" dirty="0" smtClean="0"/>
          </a:p>
        </p:txBody>
      </p:sp>
      <p:sp>
        <p:nvSpPr>
          <p:cNvPr id="10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  <p:pic>
        <p:nvPicPr>
          <p:cNvPr id="9218" name="Picture 2" descr="https://frrl.files.wordpress.com/2011/08/logo_consens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63" y="3356992"/>
            <a:ext cx="3578048" cy="2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748464" cy="792088"/>
          </a:xfrm>
        </p:spPr>
        <p:txBody>
          <a:bodyPr/>
          <a:lstStyle/>
          <a:p>
            <a:pPr eaLnBrk="1" hangingPunct="1"/>
            <a:r>
              <a:rPr lang="de-CH" altLang="de-DE" sz="3600" dirty="0" err="1" smtClean="0"/>
              <a:t>Contrato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prestazione</a:t>
            </a:r>
            <a:r>
              <a:rPr lang="de-CH" altLang="de-DE" sz="3600" dirty="0" smtClean="0"/>
              <a:t> </a:t>
            </a:r>
            <a:r>
              <a:rPr lang="de-CH" altLang="de-DE" sz="2400" i="1" dirty="0">
                <a:solidFill>
                  <a:srgbClr val="FF0000"/>
                </a:solidFill>
              </a:rPr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17412" name="Inhaltsplatzhalter 2"/>
          <p:cNvSpPr>
            <a:spLocks noGrp="1"/>
          </p:cNvSpPr>
          <p:nvPr>
            <p:ph idx="4294967295"/>
          </p:nvPr>
        </p:nvSpPr>
        <p:spPr>
          <a:xfrm>
            <a:off x="655415" y="1124744"/>
            <a:ext cx="7772400" cy="4114800"/>
          </a:xfrm>
        </p:spPr>
        <p:txBody>
          <a:bodyPr/>
          <a:lstStyle/>
          <a:p>
            <a:r>
              <a:rPr lang="it-IT" dirty="0">
                <a:effectLst/>
              </a:rPr>
              <a:t>Il CSA ha concluso con l'UFAC (</a:t>
            </a:r>
            <a:r>
              <a:rPr lang="it-IT" sz="2000" dirty="0">
                <a:effectLst/>
              </a:rPr>
              <a:t>Ufficio federale delle assicurazioni sociali</a:t>
            </a:r>
            <a:r>
              <a:rPr lang="it-IT" dirty="0">
                <a:effectLst/>
              </a:rPr>
              <a:t>), nel 2010 un contratto di </a:t>
            </a:r>
            <a:r>
              <a:rPr lang="it-IT" dirty="0" smtClean="0">
                <a:effectLst/>
              </a:rPr>
              <a:t>prestazione, </a:t>
            </a:r>
            <a:r>
              <a:rPr lang="it-IT" dirty="0">
                <a:effectLst/>
              </a:rPr>
              <a:t>rinnovata nel 2014 fino al 2018</a:t>
            </a:r>
            <a:r>
              <a:rPr lang="it-IT" dirty="0" smtClean="0">
                <a:effectLst/>
              </a:rPr>
              <a:t>.</a:t>
            </a:r>
            <a:br>
              <a:rPr lang="it-IT" dirty="0" smtClean="0">
                <a:effectLst/>
              </a:rPr>
            </a:br>
            <a:endParaRPr lang="it-IT" sz="2000" dirty="0" smtClean="0">
              <a:effectLst/>
            </a:endParaRPr>
          </a:p>
          <a:p>
            <a:r>
              <a:rPr lang="it-IT" dirty="0">
                <a:effectLst/>
              </a:rPr>
              <a:t>Garantisce il sostegno finanziario della Confederazione per </a:t>
            </a:r>
            <a:r>
              <a:rPr lang="it-IT" dirty="0" smtClean="0">
                <a:effectLst/>
              </a:rPr>
              <a:t>il CSA e le </a:t>
            </a:r>
            <a:r>
              <a:rPr lang="it-IT" dirty="0">
                <a:effectLst/>
              </a:rPr>
              <a:t>organizzazioni </a:t>
            </a:r>
            <a:r>
              <a:rPr lang="it-IT" dirty="0" smtClean="0">
                <a:effectLst/>
              </a:rPr>
              <a:t>ombrellone </a:t>
            </a:r>
            <a:r>
              <a:rPr lang="it-IT" dirty="0">
                <a:effectLst/>
              </a:rPr>
              <a:t>per i costi e le spese di gestione</a:t>
            </a:r>
            <a:endParaRPr lang="de-CH" altLang="de-DE" dirty="0" smtClean="0"/>
          </a:p>
        </p:txBody>
      </p:sp>
      <p:sp>
        <p:nvSpPr>
          <p:cNvPr id="17413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B3C493-E5A4-4CA2-B842-6DB6A53A6653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10242" name="Picture 2" descr="http://www.recrutons.fr/wp-content/uploads/2015/04/contrat-de-prestation-de-services-obligations-l%C3%A9ga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50" y="4295148"/>
            <a:ext cx="2909978" cy="1798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Inhaltsplatzhalter 2"/>
          <p:cNvSpPr>
            <a:spLocks noGrp="1"/>
          </p:cNvSpPr>
          <p:nvPr>
            <p:ph idx="4294967295"/>
          </p:nvPr>
        </p:nvSpPr>
        <p:spPr>
          <a:xfrm>
            <a:off x="567308" y="1484784"/>
            <a:ext cx="7772400" cy="2376264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dirty="0" smtClean="0"/>
              <a:t>Il </a:t>
            </a:r>
            <a:r>
              <a:rPr lang="de-CH" altLang="de-DE" dirty="0" err="1" smtClean="0"/>
              <a:t>contratto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preveda</a:t>
            </a:r>
            <a:r>
              <a:rPr lang="de-CH" altLang="de-DE" dirty="0" smtClean="0"/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it-IT" dirty="0" smtClean="0">
                <a:effectLst/>
              </a:rPr>
              <a:t>Rigoroso </a:t>
            </a:r>
            <a:r>
              <a:rPr lang="it-IT" dirty="0">
                <a:effectLst/>
              </a:rPr>
              <a:t>controllo di bilancio; organismo finanziario una volta all'anno per </a:t>
            </a:r>
            <a:r>
              <a:rPr lang="it-IT" dirty="0" smtClean="0">
                <a:effectLst/>
              </a:rPr>
              <a:t>l'UFAS</a:t>
            </a:r>
          </a:p>
          <a:p>
            <a:pPr lvl="1">
              <a:buFont typeface="Symbol" pitchFamily="18" charset="2"/>
              <a:buChar char="-"/>
            </a:pPr>
            <a:r>
              <a:rPr lang="it-IT" smtClean="0">
                <a:effectLst/>
              </a:rPr>
              <a:t>Regolare </a:t>
            </a:r>
            <a:r>
              <a:rPr lang="it-IT">
                <a:effectLst/>
              </a:rPr>
              <a:t>monitoraggio degli obiettivi da parte del CSA e UFAS</a:t>
            </a:r>
            <a:endParaRPr lang="de-CH" altLang="de-DE" dirty="0" smtClean="0"/>
          </a:p>
        </p:txBody>
      </p:sp>
      <p:sp>
        <p:nvSpPr>
          <p:cNvPr id="1843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A2F2D4-C30C-4DAF-8717-42A3D87B146D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  <p:pic>
        <p:nvPicPr>
          <p:cNvPr id="11266" name="Picture 2" descr="http://s1.edi-static.fr/Images/Archives/AC/AC306/Para1784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2276"/>
            <a:ext cx="3240981" cy="305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116632"/>
            <a:ext cx="8748464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Contrato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prestazione</a:t>
            </a:r>
            <a:r>
              <a:rPr lang="de-CH" altLang="de-DE" sz="3600" dirty="0" smtClean="0"/>
              <a:t> 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 idx="4294967295"/>
          </p:nvPr>
        </p:nvSpPr>
        <p:spPr>
          <a:xfrm>
            <a:off x="35496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3600" dirty="0" err="1" smtClean="0"/>
              <a:t>Organizzazione</a:t>
            </a:r>
            <a:r>
              <a:rPr lang="de-CH" altLang="de-DE" sz="3600" dirty="0" smtClean="0"/>
              <a:t> del </a:t>
            </a:r>
            <a:r>
              <a:rPr lang="de-CH" altLang="de-DE" sz="3600" dirty="0" smtClean="0"/>
              <a:t>CSA</a:t>
            </a:r>
          </a:p>
        </p:txBody>
      </p:sp>
      <p:sp>
        <p:nvSpPr>
          <p:cNvPr id="19460" name="Inhaltsplatzhalter 2"/>
          <p:cNvSpPr>
            <a:spLocks noGrp="1"/>
          </p:cNvSpPr>
          <p:nvPr>
            <p:ph idx="4294967295"/>
          </p:nvPr>
        </p:nvSpPr>
        <p:spPr>
          <a:xfrm>
            <a:off x="827584" y="1484784"/>
            <a:ext cx="7772400" cy="2808312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Il CSA ha </a:t>
            </a:r>
            <a:r>
              <a:rPr lang="de-CH" altLang="de-DE" dirty="0" err="1" smtClean="0"/>
              <a:t>constituito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gruppi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lavoro</a:t>
            </a:r>
            <a:r>
              <a:rPr lang="de-CH" altLang="de-DE" dirty="0" smtClean="0"/>
              <a:t> per: 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de-CH" altLang="de-DE" dirty="0" err="1" smtClean="0"/>
              <a:t>Emissioni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affermazioni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posizione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destinate</a:t>
            </a:r>
            <a:r>
              <a:rPr lang="de-CH" altLang="de-DE" dirty="0" smtClean="0"/>
              <a:t> alle </a:t>
            </a:r>
            <a:r>
              <a:rPr lang="de-CH" altLang="de-DE" dirty="0" err="1" smtClean="0"/>
              <a:t>autorità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politiche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endParaRPr lang="de-CH" altLang="de-DE" sz="2000" dirty="0" smtClean="0"/>
          </a:p>
          <a:p>
            <a:pPr lvl="1" eaLnBrk="1" hangingPunct="1">
              <a:buFont typeface="Symbol" pitchFamily="18" charset="2"/>
              <a:buChar char="-"/>
            </a:pPr>
            <a:r>
              <a:rPr lang="fr-CH" altLang="de-DE" dirty="0" err="1" smtClean="0"/>
              <a:t>Raggiungimento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degli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obiettivi</a:t>
            </a:r>
            <a:r>
              <a:rPr lang="fr-CH" altLang="de-DE" dirty="0" smtClean="0"/>
              <a:t>  </a:t>
            </a:r>
            <a:r>
              <a:rPr lang="fr-CH" altLang="de-DE" dirty="0" err="1" smtClean="0"/>
              <a:t>previsti</a:t>
            </a:r>
            <a:r>
              <a:rPr lang="fr-CH" altLang="de-DE" dirty="0" smtClean="0"/>
              <a:t> dalla </a:t>
            </a:r>
            <a:r>
              <a:rPr lang="fr-CH" altLang="de-DE" dirty="0" err="1" smtClean="0"/>
              <a:t>contratto</a:t>
            </a:r>
            <a:r>
              <a:rPr lang="fr-CH" altLang="de-DE" dirty="0" smtClean="0"/>
              <a:t> di </a:t>
            </a:r>
            <a:r>
              <a:rPr lang="fr-CH" altLang="de-DE" dirty="0" err="1" smtClean="0"/>
              <a:t>prestazione</a:t>
            </a:r>
            <a:r>
              <a:rPr lang="fr-CH" altLang="de-DE" dirty="0" smtClean="0"/>
              <a:t>.</a:t>
            </a:r>
            <a:endParaRPr lang="de-DE" altLang="de-DE" dirty="0" smtClean="0"/>
          </a:p>
          <a:p>
            <a:pPr marL="0" indent="0" eaLnBrk="1" hangingPunct="1">
              <a:buNone/>
            </a:pPr>
            <a:endParaRPr lang="de-CH" altLang="de-DE" dirty="0" smtClean="0"/>
          </a:p>
        </p:txBody>
      </p:sp>
      <p:sp>
        <p:nvSpPr>
          <p:cNvPr id="19461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4D707-8042-4133-9415-37207DE02B8B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836712"/>
          </a:xfrm>
        </p:spPr>
        <p:txBody>
          <a:bodyPr/>
          <a:lstStyle/>
          <a:p>
            <a:pPr eaLnBrk="1" hangingPunct="1"/>
            <a:r>
              <a:rPr lang="de-CH" altLang="de-DE" sz="3600" dirty="0" err="1" smtClean="0"/>
              <a:t>Gruppi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lavoro</a:t>
            </a:r>
            <a:r>
              <a:rPr lang="de-CH" altLang="de-DE" sz="3600" dirty="0" smtClean="0"/>
              <a:t> del </a:t>
            </a:r>
            <a:r>
              <a:rPr lang="de-CH" altLang="de-DE" sz="3600" dirty="0" smtClean="0"/>
              <a:t>CSA </a:t>
            </a:r>
            <a:r>
              <a:rPr lang="de-CH" altLang="de-DE" sz="2400" i="1" dirty="0">
                <a:solidFill>
                  <a:srgbClr val="FF0000"/>
                </a:solidFill>
              </a:rPr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20484" name="Inhaltsplatzhalter 2"/>
          <p:cNvSpPr>
            <a:spLocks noGrp="1"/>
          </p:cNvSpPr>
          <p:nvPr>
            <p:ph idx="4294967295"/>
          </p:nvPr>
        </p:nvSpPr>
        <p:spPr>
          <a:xfrm>
            <a:off x="533400" y="1412776"/>
            <a:ext cx="7772400" cy="2664296"/>
          </a:xfrm>
        </p:spPr>
        <p:txBody>
          <a:bodyPr/>
          <a:lstStyle/>
          <a:p>
            <a:r>
              <a:rPr lang="it-IT" dirty="0">
                <a:effectLst/>
              </a:rPr>
              <a:t>I gruppi di lavoro sono composti ugualmente di </a:t>
            </a:r>
            <a:r>
              <a:rPr lang="it-IT" dirty="0" smtClean="0">
                <a:effectLst/>
              </a:rPr>
              <a:t>membri della FARES e del’ASA</a:t>
            </a:r>
            <a:endParaRPr lang="de-DE" altLang="de-DE" dirty="0" smtClean="0"/>
          </a:p>
          <a:p>
            <a:r>
              <a:rPr lang="de-CH" altLang="de-DE" dirty="0" err="1" smtClean="0"/>
              <a:t>Importante</a:t>
            </a:r>
            <a:r>
              <a:rPr lang="de-CH" altLang="de-DE" dirty="0" smtClean="0"/>
              <a:t>:  </a:t>
            </a:r>
            <a:r>
              <a:rPr lang="it-IT" dirty="0" smtClean="0">
                <a:effectLst/>
              </a:rPr>
              <a:t>Trovare </a:t>
            </a:r>
            <a:r>
              <a:rPr lang="it-IT" dirty="0">
                <a:effectLst/>
              </a:rPr>
              <a:t>il consenso </a:t>
            </a:r>
            <a:r>
              <a:rPr lang="it-IT" dirty="0" smtClean="0">
                <a:effectLst/>
              </a:rPr>
              <a:t>all’interno del </a:t>
            </a:r>
            <a:r>
              <a:rPr lang="it-IT" dirty="0">
                <a:effectLst/>
              </a:rPr>
              <a:t>gruppo di lavoro</a:t>
            </a:r>
            <a:endParaRPr lang="de-CH" altLang="de-DE" dirty="0" smtClean="0"/>
          </a:p>
          <a:p>
            <a:pPr marL="0" indent="0" eaLnBrk="1" hangingPunct="1">
              <a:buNone/>
            </a:pPr>
            <a:endParaRPr lang="de-CH" altLang="de-DE" dirty="0" smtClean="0"/>
          </a:p>
          <a:p>
            <a:pPr eaLnBrk="1" hangingPunct="1">
              <a:buNone/>
            </a:pPr>
            <a:endParaRPr lang="de-CH" altLang="de-DE" dirty="0" smtClean="0"/>
          </a:p>
        </p:txBody>
      </p:sp>
      <p:sp>
        <p:nvSpPr>
          <p:cNvPr id="20485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7DC984-CBA3-4D41-A875-DA82569C7AD7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title" idx="4294967295"/>
          </p:nvPr>
        </p:nvSpPr>
        <p:spPr>
          <a:xfrm>
            <a:off x="12122" y="116632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Contenuto</a:t>
            </a:r>
            <a:r>
              <a:rPr lang="de-CH" altLang="de-DE" dirty="0" smtClean="0"/>
              <a:t> </a:t>
            </a:r>
            <a:r>
              <a:rPr lang="de-CH" altLang="de-DE" sz="2400" i="1" dirty="0" smtClean="0"/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i="1" dirty="0" smtClean="0">
              <a:solidFill>
                <a:srgbClr val="FF0000"/>
              </a:solidFill>
            </a:endParaRPr>
          </a:p>
        </p:txBody>
      </p:sp>
      <p:sp>
        <p:nvSpPr>
          <p:cNvPr id="3076" name="Inhaltsplatzhalter 2"/>
          <p:cNvSpPr>
            <a:spLocks noGrp="1"/>
          </p:cNvSpPr>
          <p:nvPr>
            <p:ph idx="4294967295"/>
          </p:nvPr>
        </p:nvSpPr>
        <p:spPr>
          <a:xfrm>
            <a:off x="1371600" y="1844824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effectLst/>
              </a:rPr>
              <a:t>Missioni</a:t>
            </a:r>
          </a:p>
          <a:p>
            <a:r>
              <a:rPr lang="it-IT" dirty="0" smtClean="0">
                <a:effectLst/>
              </a:rPr>
              <a:t>Fondazione</a:t>
            </a:r>
          </a:p>
          <a:p>
            <a:r>
              <a:rPr lang="it-IT" dirty="0" smtClean="0">
                <a:effectLst/>
              </a:rPr>
              <a:t>Obiettivi</a:t>
            </a:r>
          </a:p>
          <a:p>
            <a:r>
              <a:rPr lang="it-IT" dirty="0" smtClean="0">
                <a:effectLst/>
              </a:rPr>
              <a:t>Struttura</a:t>
            </a:r>
          </a:p>
          <a:p>
            <a:r>
              <a:rPr lang="it-IT" dirty="0" smtClean="0">
                <a:effectLst/>
              </a:rPr>
              <a:t>Composizione del CSA </a:t>
            </a: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endParaRPr lang="de-CH" altLang="de-DE" dirty="0" smtClean="0"/>
          </a:p>
        </p:txBody>
      </p:sp>
      <p:sp>
        <p:nvSpPr>
          <p:cNvPr id="307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DBE29C-EE2B-44B9-9C4A-CA527238D8AA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400">
              <a:ea typeface="ＭＳ Ｐゴシック" pitchFamily="34" charset="-12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41325" y="63246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481388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3080" name="Picture 8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1026" name="Picture 2" descr="http://www.formavox.com/wp-content/uploads/2012/09/organigramm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3898404" cy="194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Inhaltsplatzhalter 2"/>
          <p:cNvSpPr>
            <a:spLocks noGrp="1"/>
          </p:cNvSpPr>
          <p:nvPr>
            <p:ph idx="4294967295"/>
          </p:nvPr>
        </p:nvSpPr>
        <p:spPr>
          <a:xfrm>
            <a:off x="517132" y="1268760"/>
            <a:ext cx="7772400" cy="3384376"/>
          </a:xfrm>
        </p:spPr>
        <p:txBody>
          <a:bodyPr/>
          <a:lstStyle/>
          <a:p>
            <a:r>
              <a:rPr lang="it-IT" dirty="0">
                <a:effectLst/>
              </a:rPr>
              <a:t>Gli anziani nella </a:t>
            </a:r>
            <a:r>
              <a:rPr lang="it-IT" dirty="0" smtClean="0">
                <a:effectLst/>
              </a:rPr>
              <a:t>società</a:t>
            </a:r>
          </a:p>
          <a:p>
            <a:r>
              <a:rPr lang="de-CH" altLang="de-DE" dirty="0" err="1" smtClean="0"/>
              <a:t>Tecnologie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del’informazione</a:t>
            </a:r>
            <a:r>
              <a:rPr lang="de-CH" altLang="de-DE" dirty="0" smtClean="0"/>
              <a:t> e della </a:t>
            </a:r>
            <a:r>
              <a:rPr lang="de-CH" altLang="de-DE" dirty="0" err="1" smtClean="0"/>
              <a:t>communicazione</a:t>
            </a:r>
            <a:endParaRPr lang="de-CH" altLang="de-DE" dirty="0" smtClean="0"/>
          </a:p>
          <a:p>
            <a:pPr eaLnBrk="1" hangingPunct="1"/>
            <a:r>
              <a:rPr lang="de-CH" altLang="de-DE" dirty="0" err="1" smtClean="0"/>
              <a:t>Migrazine</a:t>
            </a:r>
            <a:r>
              <a:rPr lang="de-CH" altLang="de-DE" dirty="0" smtClean="0"/>
              <a:t> e </a:t>
            </a:r>
            <a:r>
              <a:rPr lang="de-CH" altLang="de-DE" dirty="0" err="1" smtClean="0"/>
              <a:t>invecchiamento</a:t>
            </a:r>
            <a:endParaRPr lang="de-CH" altLang="de-DE" dirty="0" smtClean="0"/>
          </a:p>
          <a:p>
            <a:pPr eaLnBrk="1" hangingPunct="1"/>
            <a:r>
              <a:rPr lang="de-CH" altLang="de-DE" dirty="0" err="1" smtClean="0"/>
              <a:t>Sicurezza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sociale</a:t>
            </a:r>
            <a:endParaRPr lang="de-CH" altLang="de-DE" dirty="0" smtClean="0"/>
          </a:p>
          <a:p>
            <a:pPr eaLnBrk="1" hangingPunct="1"/>
            <a:r>
              <a:rPr lang="de-CH" altLang="de-DE" dirty="0" smtClean="0"/>
              <a:t>Salute</a:t>
            </a:r>
            <a:endParaRPr lang="de-CH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21509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A76930-DC51-4D2B-B6A3-5E96AE913E42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12290" name="Picture 2" descr="http://m.c.lnkd.licdn.com/mpr/mpr/AAEAAQAAAAAAAAjtAAAAJDdiZjE2N2U1LTdiYzgtNGRmOS04Njc3LTE3MTVjOTA1MDRjZ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75" y="3866143"/>
            <a:ext cx="3600400" cy="206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6868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Gruppi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lavoro</a:t>
            </a:r>
            <a:r>
              <a:rPr lang="de-CH" altLang="de-DE" sz="3600" dirty="0" smtClean="0"/>
              <a:t> del CSA 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Inhaltsplatzhalt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7772400" cy="2016224"/>
          </a:xfrm>
        </p:spPr>
        <p:txBody>
          <a:bodyPr/>
          <a:lstStyle/>
          <a:p>
            <a:pPr eaLnBrk="1" hangingPunct="1"/>
            <a:r>
              <a:rPr lang="fr-CH" altLang="de-DE" dirty="0" err="1" smtClean="0"/>
              <a:t>Mobilità</a:t>
            </a:r>
            <a:r>
              <a:rPr lang="fr-CH" altLang="de-DE" dirty="0" smtClean="0"/>
              <a:t> e </a:t>
            </a:r>
            <a:r>
              <a:rPr lang="fr-CH" altLang="de-DE" dirty="0" err="1" smtClean="0"/>
              <a:t>abitazioni</a:t>
            </a:r>
            <a:endParaRPr lang="de-DE" altLang="de-DE" dirty="0" smtClean="0"/>
          </a:p>
          <a:p>
            <a:pPr eaLnBrk="1" hangingPunct="1"/>
            <a:r>
              <a:rPr lang="de-CH" altLang="de-DE" dirty="0" err="1" smtClean="0"/>
              <a:t>Comitato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redazione</a:t>
            </a:r>
            <a:endParaRPr lang="de-CH" altLang="de-DE" dirty="0" smtClean="0"/>
          </a:p>
          <a:p>
            <a:pPr eaLnBrk="1" hangingPunct="1"/>
            <a:r>
              <a:rPr lang="de-CH" altLang="de-DE" dirty="0" err="1" smtClean="0"/>
              <a:t>Delegazione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administrazione</a:t>
            </a:r>
            <a:r>
              <a:rPr lang="de-CH" altLang="de-DE" dirty="0" smtClean="0"/>
              <a:t> e </a:t>
            </a:r>
            <a:r>
              <a:rPr lang="de-CH" altLang="de-DE" dirty="0" err="1" smtClean="0"/>
              <a:t>finanza</a:t>
            </a:r>
            <a:endParaRPr lang="de-CH" altLang="de-DE" dirty="0" smtClean="0"/>
          </a:p>
        </p:txBody>
      </p:sp>
      <p:sp>
        <p:nvSpPr>
          <p:cNvPr id="22533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728700-64E0-4887-924A-8AFFDD544DCD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  <p:pic>
        <p:nvPicPr>
          <p:cNvPr id="13314" name="Picture 2" descr="http://static.wixstatic.com/media/dde81deff001c6ba0f0009b549e199d7.jpg/v1/fill/w_581,h_239,al_c,q_80,usm_0.66_1.00_0.01/dde81deff001c6ba0f0009b549e199d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81412"/>
            <a:ext cx="553402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86868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Gruppi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lavoro</a:t>
            </a:r>
            <a:r>
              <a:rPr lang="de-CH" altLang="de-DE" sz="3600" dirty="0" smtClean="0"/>
              <a:t> del CSA 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3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el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53244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altLang="de-DE" sz="4000" dirty="0" err="1" smtClean="0"/>
              <a:t>Organisazione</a:t>
            </a:r>
            <a:r>
              <a:rPr lang="de-CH" altLang="de-DE" sz="4000" dirty="0" smtClean="0"/>
              <a:t> </a:t>
            </a:r>
            <a:r>
              <a:rPr lang="de-CH" altLang="de-DE" sz="4000" dirty="0" smtClean="0"/>
              <a:t/>
            </a:r>
            <a:br>
              <a:rPr lang="de-CH" altLang="de-DE" sz="4000" dirty="0" smtClean="0"/>
            </a:br>
            <a:r>
              <a:rPr lang="de-CH" altLang="de-DE" sz="4000" dirty="0" err="1" smtClean="0"/>
              <a:t>degli</a:t>
            </a:r>
            <a:r>
              <a:rPr lang="de-CH" altLang="de-DE" sz="4000" dirty="0" smtClean="0"/>
              <a:t> </a:t>
            </a:r>
            <a:r>
              <a:rPr lang="de-CH" altLang="de-DE" sz="4000" dirty="0" err="1" smtClean="0"/>
              <a:t>gruppi</a:t>
            </a:r>
            <a:r>
              <a:rPr lang="de-CH" altLang="de-DE" sz="4000" dirty="0" smtClean="0"/>
              <a:t> di </a:t>
            </a:r>
            <a:r>
              <a:rPr lang="de-CH" altLang="de-DE" sz="4000" dirty="0" err="1" smtClean="0"/>
              <a:t>lavoro</a:t>
            </a:r>
            <a:r>
              <a:rPr lang="de-CH" altLang="de-DE" sz="4000" dirty="0" smtClean="0"/>
              <a:t> del CSA</a:t>
            </a:r>
            <a:endParaRPr lang="de-CH" altLang="de-DE" sz="4000" dirty="0" smtClean="0"/>
          </a:p>
        </p:txBody>
      </p:sp>
      <p:sp>
        <p:nvSpPr>
          <p:cNvPr id="23556" name="Inhaltsplatzhalter 2"/>
          <p:cNvSpPr>
            <a:spLocks noGrp="1"/>
          </p:cNvSpPr>
          <p:nvPr>
            <p:ph idx="4294967295"/>
          </p:nvPr>
        </p:nvSpPr>
        <p:spPr>
          <a:xfrm>
            <a:off x="553683" y="1412776"/>
            <a:ext cx="7860506" cy="280831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de-CH" altLang="de-DE" dirty="0" smtClean="0"/>
          </a:p>
          <a:p>
            <a:r>
              <a:rPr lang="it-IT" dirty="0" smtClean="0">
                <a:effectLst/>
              </a:rPr>
              <a:t>3-7 </a:t>
            </a:r>
            <a:r>
              <a:rPr lang="it-IT" dirty="0">
                <a:effectLst/>
              </a:rPr>
              <a:t>membri per gruppo di lavoro (in genere 5</a:t>
            </a:r>
            <a:r>
              <a:rPr lang="it-IT" dirty="0" smtClean="0">
                <a:effectLst/>
              </a:rPr>
              <a:t>)</a:t>
            </a:r>
            <a:br>
              <a:rPr lang="it-IT" dirty="0" smtClean="0">
                <a:effectLst/>
              </a:rPr>
            </a:br>
            <a:endParaRPr lang="it-IT" sz="1900" dirty="0" smtClean="0">
              <a:effectLst/>
            </a:endParaRPr>
          </a:p>
          <a:p>
            <a:r>
              <a:rPr lang="de-CH" altLang="de-DE" dirty="0" smtClean="0"/>
              <a:t>4 </a:t>
            </a:r>
            <a:r>
              <a:rPr lang="de-CH" altLang="de-DE" dirty="0" err="1" smtClean="0"/>
              <a:t>incontri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all’anno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endParaRPr lang="de-CH" altLang="de-DE" sz="2100" dirty="0" smtClean="0"/>
          </a:p>
          <a:p>
            <a:pPr eaLnBrk="1" hangingPunct="1"/>
            <a:r>
              <a:rPr lang="fr-CH" altLang="de-DE" dirty="0" err="1" smtClean="0"/>
              <a:t>Relazioni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semestrali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all’</a:t>
            </a:r>
            <a:r>
              <a:rPr lang="fr-CH" altLang="de-DE" dirty="0" err="1" smtClean="0"/>
              <a:t>attenzione</a:t>
            </a:r>
            <a:r>
              <a:rPr lang="fr-CH" altLang="de-DE" dirty="0" smtClean="0"/>
              <a:t>                               del </a:t>
            </a:r>
            <a:r>
              <a:rPr lang="fr-CH" altLang="de-DE" dirty="0" err="1" smtClean="0"/>
              <a:t>Comitato</a:t>
            </a:r>
            <a:r>
              <a:rPr lang="fr-CH" altLang="de-DE" dirty="0" smtClean="0"/>
              <a:t> CSA</a:t>
            </a:r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2355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ABD2A6-5AA9-408E-972E-BC94B3C06BE2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 idx="4294967295"/>
          </p:nvPr>
        </p:nvSpPr>
        <p:spPr>
          <a:xfrm>
            <a:off x="0" y="3099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3600" dirty="0" err="1" smtClean="0"/>
              <a:t>Communicazione</a:t>
            </a:r>
            <a:r>
              <a:rPr lang="de-CH" altLang="de-DE" sz="3600" dirty="0" smtClean="0"/>
              <a:t> del </a:t>
            </a:r>
            <a:r>
              <a:rPr lang="de-CH" altLang="de-DE" sz="3600" dirty="0" smtClean="0"/>
              <a:t>CSA</a:t>
            </a:r>
          </a:p>
        </p:txBody>
      </p:sp>
      <p:sp>
        <p:nvSpPr>
          <p:cNvPr id="24580" name="Inhaltsplatzhalter 2"/>
          <p:cNvSpPr>
            <a:spLocks noGrp="1"/>
          </p:cNvSpPr>
          <p:nvPr>
            <p:ph idx="4294967295"/>
          </p:nvPr>
        </p:nvSpPr>
        <p:spPr>
          <a:xfrm>
            <a:off x="755576" y="1844824"/>
            <a:ext cx="7772400" cy="3024336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CSA News</a:t>
            </a:r>
          </a:p>
          <a:p>
            <a:pPr eaLnBrk="1" hangingPunct="1"/>
            <a:r>
              <a:rPr lang="de-CH" altLang="de-DE" dirty="0" smtClean="0"/>
              <a:t>E-Mail: </a:t>
            </a:r>
            <a:r>
              <a:rPr lang="de-CH" altLang="de-DE" dirty="0" smtClean="0">
                <a:hlinkClick r:id="rId2"/>
              </a:rPr>
              <a:t>info@ssr-csa.ch</a:t>
            </a:r>
            <a:endParaRPr lang="de-CH" altLang="de-DE" dirty="0" smtClean="0"/>
          </a:p>
          <a:p>
            <a:pPr eaLnBrk="1" hangingPunct="1"/>
            <a:r>
              <a:rPr lang="de-CH" altLang="de-DE" dirty="0" smtClean="0"/>
              <a:t>Internet: </a:t>
            </a:r>
            <a:r>
              <a:rPr lang="de-CH" altLang="de-DE" dirty="0" smtClean="0">
                <a:hlinkClick r:id="rId3"/>
              </a:rPr>
              <a:t>www.ssr-csa.ch</a:t>
            </a:r>
            <a:r>
              <a:rPr lang="de-CH" altLang="de-DE" dirty="0" smtClean="0"/>
              <a:t>  </a:t>
            </a:r>
          </a:p>
          <a:p>
            <a:pPr eaLnBrk="1" hangingPunct="1"/>
            <a:endParaRPr lang="de-CH" altLang="de-DE" dirty="0" smtClean="0"/>
          </a:p>
          <a:p>
            <a:pPr eaLnBrk="1" hangingPunct="1"/>
            <a:r>
              <a:rPr lang="de-CH" altLang="de-DE" dirty="0" smtClean="0"/>
              <a:t>Intranet</a:t>
            </a:r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24581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83CACA-833A-4CD2-A880-4C32B080DF3C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19438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SRCSA_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el 1"/>
          <p:cNvSpPr>
            <a:spLocks noGrp="1"/>
          </p:cNvSpPr>
          <p:nvPr>
            <p:ph type="title" idx="4294967295"/>
          </p:nvPr>
        </p:nvSpPr>
        <p:spPr>
          <a:xfrm>
            <a:off x="512329" y="23314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3600" dirty="0" err="1" smtClean="0"/>
              <a:t>Carico</a:t>
            </a:r>
            <a:r>
              <a:rPr lang="de-CH" altLang="de-DE" sz="3600" dirty="0" smtClean="0"/>
              <a:t> di </a:t>
            </a:r>
            <a:r>
              <a:rPr lang="de-CH" altLang="de-DE" sz="3600" dirty="0" err="1" smtClean="0"/>
              <a:t>lavoro</a:t>
            </a:r>
            <a:endParaRPr lang="de-CH" altLang="de-DE" sz="3600" dirty="0" smtClean="0"/>
          </a:p>
        </p:txBody>
      </p:sp>
      <p:sp>
        <p:nvSpPr>
          <p:cNvPr id="25604" name="Inhaltsplatzhalter 2"/>
          <p:cNvSpPr>
            <a:spLocks noGrp="1"/>
          </p:cNvSpPr>
          <p:nvPr>
            <p:ph idx="4294967295"/>
          </p:nvPr>
        </p:nvSpPr>
        <p:spPr>
          <a:xfrm>
            <a:off x="827584" y="1052736"/>
            <a:ext cx="8064896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CH" altLang="de-DE" dirty="0" smtClean="0"/>
              <a:t>Per anno</a:t>
            </a:r>
            <a:endParaRPr lang="de-CH" altLang="de-DE" dirty="0" smtClean="0"/>
          </a:p>
          <a:p>
            <a:pPr lvl="1" eaLnBrk="1" hangingPunct="1">
              <a:buFontTx/>
              <a:buChar char="•"/>
            </a:pPr>
            <a:r>
              <a:rPr lang="de-CH" altLang="de-DE" dirty="0" smtClean="0"/>
              <a:t>GL</a:t>
            </a:r>
            <a:r>
              <a:rPr lang="de-CH" altLang="de-DE" dirty="0" smtClean="0"/>
              <a:t>: </a:t>
            </a:r>
            <a:r>
              <a:rPr lang="de-CH" altLang="de-DE" dirty="0" smtClean="0"/>
              <a:t>4 </a:t>
            </a:r>
            <a:r>
              <a:rPr lang="de-CH" altLang="de-DE" dirty="0" err="1" smtClean="0"/>
              <a:t>incontri</a:t>
            </a:r>
            <a:r>
              <a:rPr lang="de-CH" altLang="de-DE" dirty="0" smtClean="0"/>
              <a:t> da circa.  3 </a:t>
            </a:r>
            <a:r>
              <a:rPr lang="de-CH" altLang="de-DE" dirty="0" err="1" smtClean="0"/>
              <a:t>ore</a:t>
            </a:r>
            <a:endParaRPr lang="de-CH" altLang="de-DE" dirty="0" smtClean="0"/>
          </a:p>
          <a:p>
            <a:pPr lvl="1">
              <a:buFontTx/>
              <a:buChar char="•"/>
            </a:pPr>
            <a:r>
              <a:rPr lang="de-CH" altLang="de-DE" dirty="0" smtClean="0"/>
              <a:t>AD: 4 </a:t>
            </a:r>
            <a:r>
              <a:rPr lang="de-CH" altLang="de-DE" dirty="0" err="1" smtClean="0"/>
              <a:t>incontri</a:t>
            </a:r>
            <a:r>
              <a:rPr lang="de-CH" altLang="de-DE" dirty="0" smtClean="0"/>
              <a:t> </a:t>
            </a:r>
            <a:r>
              <a:rPr lang="de-CH" altLang="de-DE" dirty="0" smtClean="0"/>
              <a:t>da</a:t>
            </a:r>
            <a:r>
              <a:rPr lang="de-CH" altLang="de-DE" dirty="0" smtClean="0"/>
              <a:t> circa.  3 </a:t>
            </a:r>
            <a:r>
              <a:rPr lang="de-CH" altLang="de-DE" dirty="0" err="1" smtClean="0"/>
              <a:t>ore</a:t>
            </a:r>
            <a:endParaRPr lang="de-CH" altLang="de-DE" dirty="0" smtClean="0"/>
          </a:p>
          <a:p>
            <a:pPr lvl="1" eaLnBrk="1" hangingPunct="1">
              <a:buFontTx/>
              <a:buChar char="•"/>
            </a:pPr>
            <a:r>
              <a:rPr lang="de-CH" altLang="de-DE" dirty="0" err="1" smtClean="0"/>
              <a:t>Incontri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frazione</a:t>
            </a:r>
            <a:r>
              <a:rPr lang="de-CH" altLang="de-DE" dirty="0" smtClean="0"/>
              <a:t> </a:t>
            </a:r>
            <a:r>
              <a:rPr lang="de-CH" altLang="de-DE" dirty="0" smtClean="0"/>
              <a:t>(ASA): 5 </a:t>
            </a:r>
            <a:r>
              <a:rPr lang="de-CH" altLang="de-DE" dirty="0" err="1" smtClean="0"/>
              <a:t>incontri</a:t>
            </a:r>
            <a:r>
              <a:rPr lang="de-CH" altLang="de-DE" dirty="0" smtClean="0"/>
              <a:t> a                 circa. </a:t>
            </a:r>
            <a:r>
              <a:rPr lang="de-CH" altLang="de-DE" dirty="0" smtClean="0"/>
              <a:t>2-2,5 </a:t>
            </a:r>
            <a:r>
              <a:rPr lang="de-CH" altLang="de-DE" dirty="0" err="1" smtClean="0"/>
              <a:t>ore</a:t>
            </a:r>
            <a:endParaRPr lang="de-CH" altLang="de-DE" dirty="0" smtClean="0"/>
          </a:p>
          <a:p>
            <a:pPr lvl="1">
              <a:buFontTx/>
              <a:buChar char="•"/>
            </a:pPr>
            <a:r>
              <a:rPr lang="de-CH" altLang="de-DE" dirty="0" err="1"/>
              <a:t>Incontri</a:t>
            </a:r>
            <a:r>
              <a:rPr lang="de-CH" altLang="de-DE" dirty="0"/>
              <a:t> di </a:t>
            </a:r>
            <a:r>
              <a:rPr lang="de-CH" altLang="de-DE" dirty="0" err="1" smtClean="0"/>
              <a:t>frazione</a:t>
            </a:r>
            <a:r>
              <a:rPr lang="de-CH" altLang="de-DE" dirty="0" smtClean="0"/>
              <a:t> (</a:t>
            </a:r>
            <a:r>
              <a:rPr lang="de-CH" altLang="de-DE" dirty="0"/>
              <a:t>FARES</a:t>
            </a:r>
            <a:r>
              <a:rPr lang="de-CH" altLang="de-DE" dirty="0" smtClean="0"/>
              <a:t>): 4 </a:t>
            </a:r>
            <a:r>
              <a:rPr lang="de-CH" altLang="de-DE" dirty="0" err="1" smtClean="0"/>
              <a:t>incontri</a:t>
            </a:r>
            <a:r>
              <a:rPr lang="de-CH" altLang="de-DE" dirty="0" smtClean="0"/>
              <a:t> </a:t>
            </a:r>
            <a:r>
              <a:rPr lang="de-CH" altLang="de-DE" dirty="0"/>
              <a:t>a</a:t>
            </a:r>
            <a:r>
              <a:rPr lang="de-CH" altLang="de-DE" dirty="0" smtClean="0"/>
              <a:t>              circa. </a:t>
            </a:r>
            <a:r>
              <a:rPr lang="de-CH" altLang="de-DE" dirty="0" smtClean="0"/>
              <a:t>2-3 </a:t>
            </a:r>
            <a:r>
              <a:rPr lang="de-CH" altLang="de-DE" dirty="0" err="1" smtClean="0"/>
              <a:t>ore</a:t>
            </a:r>
            <a:endParaRPr lang="de-CH" altLang="de-DE" dirty="0" smtClean="0"/>
          </a:p>
          <a:p>
            <a:pPr lvl="1" eaLnBrk="1" hangingPunct="1">
              <a:buFontTx/>
              <a:buChar char="•"/>
            </a:pPr>
            <a:r>
              <a:rPr lang="de-CH" altLang="de-DE" dirty="0" err="1" smtClean="0"/>
              <a:t>Comitato</a:t>
            </a:r>
            <a:r>
              <a:rPr lang="de-CH" altLang="de-DE" dirty="0" smtClean="0"/>
              <a:t> </a:t>
            </a:r>
            <a:r>
              <a:rPr lang="de-CH" altLang="de-DE" dirty="0" smtClean="0"/>
              <a:t>CSA : </a:t>
            </a:r>
            <a:r>
              <a:rPr lang="de-CH" altLang="de-DE" dirty="0" smtClean="0"/>
              <a:t>5 </a:t>
            </a:r>
            <a:r>
              <a:rPr lang="fr-CH" altLang="de-DE" dirty="0" err="1" smtClean="0"/>
              <a:t>incontri</a:t>
            </a:r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25605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4D152-6047-4013-82E5-F4C3A2E72161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/>
          <p:cNvSpPr>
            <a:spLocks noGrp="1"/>
          </p:cNvSpPr>
          <p:nvPr>
            <p:ph type="title" idx="4294967295"/>
          </p:nvPr>
        </p:nvSpPr>
        <p:spPr>
          <a:xfrm>
            <a:off x="107504" y="23314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Impegno</a:t>
            </a:r>
            <a:endParaRPr lang="de-CH" altLang="de-DE" dirty="0" smtClean="0"/>
          </a:p>
        </p:txBody>
      </p:sp>
      <p:sp>
        <p:nvSpPr>
          <p:cNvPr id="26628" name="Inhaltsplatzhalter 2"/>
          <p:cNvSpPr>
            <a:spLocks noGrp="1"/>
          </p:cNvSpPr>
          <p:nvPr>
            <p:ph idx="4294967295"/>
          </p:nvPr>
        </p:nvSpPr>
        <p:spPr>
          <a:xfrm>
            <a:off x="971600" y="1124744"/>
            <a:ext cx="7772400" cy="4968552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Scopo</a:t>
            </a:r>
            <a:r>
              <a:rPr lang="de-CH" altLang="de-DE" dirty="0" smtClean="0"/>
              <a:t>:</a:t>
            </a:r>
            <a:endParaRPr lang="de-CH" altLang="de-DE" dirty="0" smtClean="0"/>
          </a:p>
          <a:p>
            <a:pPr lvl="1" eaLnBrk="1" hangingPunct="1"/>
            <a:r>
              <a:rPr lang="de-CH" altLang="de-DE" sz="2800" dirty="0" err="1" smtClean="0"/>
              <a:t>Fare</a:t>
            </a:r>
            <a:r>
              <a:rPr lang="de-CH" altLang="de-DE" sz="2800" dirty="0" smtClean="0"/>
              <a:t> </a:t>
            </a:r>
            <a:r>
              <a:rPr lang="de-CH" altLang="de-DE" sz="2800" dirty="0" err="1" smtClean="0"/>
              <a:t>conoscere</a:t>
            </a:r>
            <a:r>
              <a:rPr lang="de-CH" altLang="de-DE" sz="2800" dirty="0" smtClean="0"/>
              <a:t> la </a:t>
            </a:r>
            <a:r>
              <a:rPr lang="de-CH" altLang="de-DE" sz="2800" dirty="0" err="1" smtClean="0"/>
              <a:t>nostra</a:t>
            </a:r>
            <a:r>
              <a:rPr lang="de-CH" altLang="de-DE" sz="2800" dirty="0" smtClean="0"/>
              <a:t> </a:t>
            </a:r>
            <a:r>
              <a:rPr lang="de-CH" altLang="de-DE" sz="2800" dirty="0" err="1" smtClean="0"/>
              <a:t>preoccupazione</a:t>
            </a:r>
            <a:r>
              <a:rPr lang="de-CH" altLang="de-DE" sz="2800" dirty="0" smtClean="0"/>
              <a:t> alle </a:t>
            </a:r>
            <a:r>
              <a:rPr lang="de-CH" altLang="de-DE" sz="2800" dirty="0" err="1" smtClean="0"/>
              <a:t>autorità</a:t>
            </a:r>
            <a:r>
              <a:rPr lang="de-CH" altLang="de-DE" sz="2800" dirty="0" smtClean="0"/>
              <a:t> </a:t>
            </a:r>
            <a:r>
              <a:rPr lang="de-CH" altLang="de-DE" sz="2800" dirty="0" err="1" smtClean="0"/>
              <a:t>politiche</a:t>
            </a:r>
            <a:endParaRPr lang="de-CH" altLang="de-DE" sz="2800" dirty="0" smtClean="0"/>
          </a:p>
          <a:p>
            <a:pPr lvl="1" eaLnBrk="1" hangingPunct="1"/>
            <a:r>
              <a:rPr lang="de-CH" altLang="de-DE" sz="2800" dirty="0" err="1" smtClean="0"/>
              <a:t>Assicurarsi</a:t>
            </a:r>
            <a:r>
              <a:rPr lang="de-CH" altLang="de-DE" sz="2800" dirty="0" smtClean="0"/>
              <a:t> </a:t>
            </a:r>
            <a:r>
              <a:rPr lang="de-CH" altLang="de-DE" sz="2800" dirty="0" err="1" smtClean="0"/>
              <a:t>che</a:t>
            </a:r>
            <a:r>
              <a:rPr lang="de-CH" altLang="de-DE" sz="2800" dirty="0" smtClean="0"/>
              <a:t> non si </a:t>
            </a:r>
            <a:r>
              <a:rPr lang="de-CH" altLang="de-DE" sz="2800" dirty="0" err="1" smtClean="0"/>
              <a:t>parla</a:t>
            </a:r>
            <a:r>
              <a:rPr lang="de-CH" altLang="de-DE" sz="2800" dirty="0" smtClean="0"/>
              <a:t> </a:t>
            </a:r>
            <a:r>
              <a:rPr lang="de-CH" altLang="de-DE" sz="2800" dirty="0" smtClean="0">
                <a:solidFill>
                  <a:srgbClr val="FF0000"/>
                </a:solidFill>
              </a:rPr>
              <a:t>di </a:t>
            </a:r>
            <a:r>
              <a:rPr lang="de-CH" altLang="de-DE" sz="2800" dirty="0" err="1" smtClean="0">
                <a:solidFill>
                  <a:srgbClr val="FF0000"/>
                </a:solidFill>
              </a:rPr>
              <a:t>noi</a:t>
            </a:r>
            <a:r>
              <a:rPr lang="de-CH" altLang="de-DE" sz="2800" dirty="0" smtClean="0"/>
              <a:t>,         </a:t>
            </a:r>
            <a:r>
              <a:rPr lang="de-CH" altLang="de-DE" sz="2800" dirty="0" err="1" smtClean="0"/>
              <a:t>ma</a:t>
            </a:r>
            <a:r>
              <a:rPr lang="de-CH" altLang="de-DE" sz="2800" dirty="0" smtClean="0"/>
              <a:t> </a:t>
            </a:r>
            <a:r>
              <a:rPr lang="de-CH" altLang="de-DE" sz="2800" dirty="0" err="1" smtClean="0">
                <a:solidFill>
                  <a:srgbClr val="FF0000"/>
                </a:solidFill>
              </a:rPr>
              <a:t>con</a:t>
            </a:r>
            <a:r>
              <a:rPr lang="de-CH" altLang="de-DE" sz="2800" dirty="0" smtClean="0">
                <a:solidFill>
                  <a:srgbClr val="FF0000"/>
                </a:solidFill>
              </a:rPr>
              <a:t> </a:t>
            </a:r>
            <a:r>
              <a:rPr lang="de-CH" altLang="de-DE" sz="2800" dirty="0" err="1" smtClean="0">
                <a:solidFill>
                  <a:srgbClr val="FF0000"/>
                </a:solidFill>
              </a:rPr>
              <a:t>noi</a:t>
            </a:r>
            <a:r>
              <a:rPr lang="de-CH" altLang="de-DE" sz="2800" dirty="0" smtClean="0">
                <a:solidFill>
                  <a:srgbClr val="FF0000"/>
                </a:solidFill>
              </a:rPr>
              <a:t> </a:t>
            </a:r>
            <a:r>
              <a:rPr lang="de-CH" altLang="de-DE" sz="2800" dirty="0" smtClean="0"/>
              <a:t>!</a:t>
            </a:r>
          </a:p>
          <a:p>
            <a:pPr lvl="1"/>
            <a:r>
              <a:rPr lang="fr-CH" altLang="de-DE" sz="2800" dirty="0"/>
              <a:t>Tutti i </a:t>
            </a:r>
            <a:r>
              <a:rPr lang="fr-CH" altLang="de-DE" sz="2800" dirty="0" err="1"/>
              <a:t>membri</a:t>
            </a:r>
            <a:r>
              <a:rPr lang="fr-CH" altLang="de-DE" sz="2800" dirty="0"/>
              <a:t> </a:t>
            </a:r>
            <a:r>
              <a:rPr lang="fr-CH" altLang="de-DE" sz="2800" dirty="0" err="1"/>
              <a:t>participano</a:t>
            </a:r>
            <a:r>
              <a:rPr lang="fr-CH" altLang="de-DE" sz="2800" dirty="0"/>
              <a:t> su base </a:t>
            </a:r>
            <a:r>
              <a:rPr lang="fr-CH" altLang="de-DE" sz="2800" dirty="0" err="1"/>
              <a:t>volontaria</a:t>
            </a:r>
            <a:endParaRPr lang="de-CH" altLang="de-DE" sz="2800" dirty="0"/>
          </a:p>
          <a:p>
            <a:pPr lvl="1" eaLnBrk="1" hangingPunct="1"/>
            <a:endParaRPr lang="de-CH" altLang="de-DE" sz="2800" i="1" dirty="0" smtClean="0">
              <a:solidFill>
                <a:srgbClr val="FF0000"/>
              </a:solidFill>
            </a:endParaRPr>
          </a:p>
        </p:txBody>
      </p:sp>
      <p:sp>
        <p:nvSpPr>
          <p:cNvPr id="26629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A9BF04-92CD-4025-86F5-ECFBF5431340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Impegno</a:t>
            </a:r>
            <a:r>
              <a:rPr lang="de-CH" altLang="de-DE" dirty="0" smtClean="0"/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27652" name="Inhaltsplatzhalter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7772400" cy="37444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CH" altLang="de-DE" dirty="0" err="1" smtClean="0"/>
              <a:t>Valore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aggiunto</a:t>
            </a:r>
            <a:r>
              <a:rPr lang="de-CH" altLang="de-DE" sz="2800" dirty="0" smtClean="0"/>
              <a:t>:</a:t>
            </a:r>
            <a:endParaRPr lang="de-CH" altLang="de-DE" sz="2800" dirty="0" smtClean="0"/>
          </a:p>
          <a:p>
            <a:pPr lvl="1">
              <a:buSzPct val="75000"/>
              <a:buFont typeface="Symbol" pitchFamily="18" charset="2"/>
              <a:buChar char="-"/>
            </a:pPr>
            <a:r>
              <a:rPr lang="it-IT" dirty="0">
                <a:effectLst/>
              </a:rPr>
              <a:t>Lavorare con una squadra che ha gli stessi obiettivi e le stesse </a:t>
            </a:r>
            <a:r>
              <a:rPr lang="it-IT" dirty="0" smtClean="0">
                <a:effectLst/>
              </a:rPr>
              <a:t>convinzioni</a:t>
            </a:r>
          </a:p>
          <a:p>
            <a:pPr lvl="1">
              <a:buSzPct val="75000"/>
              <a:buFont typeface="Symbol" pitchFamily="18" charset="2"/>
              <a:buChar char="-"/>
            </a:pPr>
            <a:r>
              <a:rPr lang="it-IT" dirty="0">
                <a:effectLst/>
              </a:rPr>
              <a:t>Incontri con personalità diverse da una varietà di ambiente </a:t>
            </a:r>
            <a:r>
              <a:rPr lang="it-IT" dirty="0" smtClean="0">
                <a:effectLst/>
              </a:rPr>
              <a:t>professionale</a:t>
            </a:r>
          </a:p>
          <a:p>
            <a:pPr lvl="1">
              <a:buSzPct val="75000"/>
              <a:buFont typeface="Symbol" pitchFamily="18" charset="2"/>
              <a:buChar char="-"/>
            </a:pPr>
            <a:r>
              <a:rPr lang="de-CH" altLang="de-DE" dirty="0" err="1" smtClean="0"/>
              <a:t>Fare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conoscere</a:t>
            </a:r>
            <a:r>
              <a:rPr lang="de-CH" altLang="de-DE" dirty="0" smtClean="0"/>
              <a:t> le altre </a:t>
            </a:r>
            <a:r>
              <a:rPr lang="de-CH" altLang="de-DE" dirty="0" err="1" smtClean="0"/>
              <a:t>parte</a:t>
            </a:r>
            <a:r>
              <a:rPr lang="de-CH" altLang="de-DE" dirty="0" smtClean="0"/>
              <a:t> del </a:t>
            </a:r>
            <a:r>
              <a:rPr lang="de-CH" altLang="de-DE" dirty="0" err="1" smtClean="0"/>
              <a:t>paese</a:t>
            </a:r>
            <a:r>
              <a:rPr lang="de-CH" altLang="de-DE" dirty="0" smtClean="0"/>
              <a:t> e altre </a:t>
            </a:r>
            <a:r>
              <a:rPr lang="de-CH" altLang="de-DE" dirty="0" err="1" smtClean="0"/>
              <a:t>mentalità</a:t>
            </a:r>
            <a:endParaRPr lang="de-CH" altLang="de-DE" dirty="0" smtClean="0"/>
          </a:p>
          <a:p>
            <a:pPr lvl="1" eaLnBrk="1" hangingPunct="1">
              <a:buSzPct val="75000"/>
              <a:buFont typeface="Symbol" pitchFamily="18" charset="2"/>
              <a:buChar char="-"/>
            </a:pPr>
            <a:r>
              <a:rPr lang="de-CH" altLang="de-DE" dirty="0" smtClean="0"/>
              <a:t>Il </a:t>
            </a:r>
            <a:r>
              <a:rPr lang="de-CH" altLang="de-DE" dirty="0" err="1" smtClean="0"/>
              <a:t>pericolo</a:t>
            </a:r>
            <a:r>
              <a:rPr lang="de-CH" altLang="de-DE" dirty="0" smtClean="0"/>
              <a:t> di «</a:t>
            </a:r>
            <a:r>
              <a:rPr lang="de-CH" altLang="de-DE" dirty="0" err="1" smtClean="0"/>
              <a:t>rugginere</a:t>
            </a:r>
            <a:r>
              <a:rPr lang="de-CH" altLang="de-DE" dirty="0" smtClean="0"/>
              <a:t>» </a:t>
            </a:r>
            <a:r>
              <a:rPr lang="de-CH" altLang="de-DE" dirty="0" err="1" smtClean="0"/>
              <a:t>viene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minimizzato</a:t>
            </a:r>
            <a:endParaRPr lang="de-CH" altLang="de-DE" dirty="0" smtClean="0"/>
          </a:p>
          <a:p>
            <a:pPr eaLnBrk="1" hangingPunct="1"/>
            <a:endParaRPr lang="de-CH" altLang="de-DE" sz="2800" dirty="0" smtClean="0"/>
          </a:p>
        </p:txBody>
      </p:sp>
      <p:sp>
        <p:nvSpPr>
          <p:cNvPr id="27653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DC8C35-5335-4E2F-A96E-D53302BBDC90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Inhaltsplatzhalter 2"/>
          <p:cNvSpPr>
            <a:spLocks noGrp="1"/>
          </p:cNvSpPr>
          <p:nvPr>
            <p:ph idx="4294967295"/>
          </p:nvPr>
        </p:nvSpPr>
        <p:spPr>
          <a:xfrm>
            <a:off x="328613" y="1340768"/>
            <a:ext cx="7772400" cy="4114800"/>
          </a:xfrm>
        </p:spPr>
        <p:txBody>
          <a:bodyPr/>
          <a:lstStyle/>
          <a:p>
            <a:pPr lvl="1" eaLnBrk="1" hangingPunct="1">
              <a:buSzPct val="75000"/>
              <a:buFont typeface="Symbol" pitchFamily="18" charset="2"/>
              <a:buChar char="-"/>
            </a:pPr>
            <a:r>
              <a:rPr lang="de-CH" altLang="de-DE" dirty="0" err="1" smtClean="0"/>
              <a:t>L’attività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porta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soddisfazione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nonostante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l’età</a:t>
            </a:r>
            <a:endParaRPr lang="de-CH" altLang="de-DE" dirty="0" smtClean="0"/>
          </a:p>
          <a:p>
            <a:pPr lvl="1" eaLnBrk="1" hangingPunct="1">
              <a:buSzPct val="75000"/>
              <a:buFont typeface="Symbol" pitchFamily="18" charset="2"/>
              <a:buChar char="-"/>
            </a:pPr>
            <a:r>
              <a:rPr lang="fr-CH" altLang="de-DE" dirty="0" smtClean="0"/>
              <a:t>Une </a:t>
            </a:r>
            <a:r>
              <a:rPr lang="fr-CH" altLang="de-DE" dirty="0" err="1" smtClean="0"/>
              <a:t>pietra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che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rotola</a:t>
            </a:r>
            <a:r>
              <a:rPr lang="fr-CH" altLang="de-DE" dirty="0" smtClean="0"/>
              <a:t> non fa </a:t>
            </a:r>
            <a:r>
              <a:rPr lang="fr-CH" altLang="de-DE" dirty="0" err="1" smtClean="0"/>
              <a:t>muschio</a:t>
            </a:r>
            <a:r>
              <a:rPr lang="fr-CH" altLang="de-DE" dirty="0" smtClean="0"/>
              <a:t> !</a:t>
            </a:r>
            <a:endParaRPr lang="de-DE" altLang="de-DE" dirty="0" smtClean="0"/>
          </a:p>
          <a:p>
            <a:pPr marL="0" indent="0" eaLnBrk="1" hangingPunct="1">
              <a:buNone/>
            </a:pPr>
            <a:endParaRPr lang="de-CH" altLang="de-DE" dirty="0" smtClean="0"/>
          </a:p>
        </p:txBody>
      </p:sp>
      <p:sp>
        <p:nvSpPr>
          <p:cNvPr id="2867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2E0B43-DB9E-46C5-9DCA-7D726084DCF4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3" b="10564"/>
          <a:stretch>
            <a:fillRect/>
          </a:stretch>
        </p:blipFill>
        <p:spPr bwMode="auto">
          <a:xfrm>
            <a:off x="3491880" y="2492896"/>
            <a:ext cx="4714875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dirty="0" err="1" smtClean="0"/>
              <a:t>Impegno</a:t>
            </a:r>
            <a:r>
              <a:rPr lang="de-CH" altLang="de-DE" dirty="0" smtClean="0"/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3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7280" y="227687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Benvenuti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al CSA </a:t>
            </a:r>
            <a:endParaRPr lang="fr-CH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CH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6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razzie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581400" cy="539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3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Inhaltsplatzhalter 2"/>
          <p:cNvSpPr>
            <a:spLocks noGrp="1"/>
          </p:cNvSpPr>
          <p:nvPr>
            <p:ph idx="4294967295"/>
          </p:nvPr>
        </p:nvSpPr>
        <p:spPr>
          <a:xfrm>
            <a:off x="1403648" y="1700808"/>
            <a:ext cx="6841381" cy="3024336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</a:rPr>
              <a:t>Contratto di </a:t>
            </a:r>
            <a:r>
              <a:rPr lang="it-IT" dirty="0" smtClean="0">
                <a:effectLst/>
              </a:rPr>
              <a:t>servizio</a:t>
            </a:r>
          </a:p>
          <a:p>
            <a:r>
              <a:rPr lang="it-IT" dirty="0">
                <a:effectLst/>
              </a:rPr>
              <a:t>Gruppi di </a:t>
            </a:r>
            <a:r>
              <a:rPr lang="it-IT" dirty="0" smtClean="0">
                <a:effectLst/>
              </a:rPr>
              <a:t>lavoro</a:t>
            </a:r>
          </a:p>
          <a:p>
            <a:r>
              <a:rPr lang="it-IT" dirty="0" smtClean="0">
                <a:effectLst/>
              </a:rPr>
              <a:t>Comunicazione CFS</a:t>
            </a:r>
          </a:p>
          <a:p>
            <a:r>
              <a:rPr lang="it-IT" dirty="0">
                <a:effectLst/>
              </a:rPr>
              <a:t>Carico di </a:t>
            </a:r>
            <a:r>
              <a:rPr lang="it-IT" dirty="0" smtClean="0">
                <a:effectLst/>
              </a:rPr>
              <a:t>lavoro</a:t>
            </a:r>
          </a:p>
          <a:p>
            <a:r>
              <a:rPr lang="it-IT" dirty="0" smtClean="0">
                <a:effectLst/>
              </a:rPr>
              <a:t>Impegno</a:t>
            </a:r>
            <a:endParaRPr lang="de-CH" altLang="de-DE" dirty="0"/>
          </a:p>
        </p:txBody>
      </p:sp>
      <p:sp>
        <p:nvSpPr>
          <p:cNvPr id="4101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746254-B91B-47F6-B763-1074632155BD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8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2050" name="Picture 2" descr="http://previews.123rf.com/images/krisckam/krisckam1109/krisckam110900168/10710215-man-drawing-an-organization-chart--Stock-Photo-organization-success-wo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13" y="1229225"/>
            <a:ext cx="2957842" cy="227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2122" y="1166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dirty="0" err="1" smtClean="0"/>
              <a:t>Contenuto</a:t>
            </a:r>
            <a:r>
              <a:rPr lang="de-CH" altLang="de-DE" dirty="0" smtClean="0"/>
              <a:t> </a:t>
            </a:r>
            <a:r>
              <a:rPr lang="de-CH" altLang="de-DE" sz="2400" i="1" dirty="0" smtClean="0"/>
              <a:t>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 idx="4294967295"/>
          </p:nvPr>
        </p:nvSpPr>
        <p:spPr>
          <a:xfrm>
            <a:off x="328613" y="44624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Missioni</a:t>
            </a:r>
            <a:r>
              <a:rPr lang="de-CH" altLang="de-DE" dirty="0" smtClean="0"/>
              <a:t> del CSA</a:t>
            </a:r>
          </a:p>
        </p:txBody>
      </p:sp>
      <p:sp>
        <p:nvSpPr>
          <p:cNvPr id="5124" name="Inhaltsplatzhalter 2"/>
          <p:cNvSpPr>
            <a:spLocks noGrp="1"/>
          </p:cNvSpPr>
          <p:nvPr>
            <p:ph idx="4294967295"/>
          </p:nvPr>
        </p:nvSpPr>
        <p:spPr>
          <a:xfrm>
            <a:off x="1259632" y="1381903"/>
            <a:ext cx="7772400" cy="4114800"/>
          </a:xfrm>
        </p:spPr>
        <p:txBody>
          <a:bodyPr/>
          <a:lstStyle/>
          <a:p>
            <a:r>
              <a:rPr lang="it-IT" dirty="0">
                <a:effectLst/>
              </a:rPr>
              <a:t>Rappresentare gli interessi della società,, economici, sociali delle persone anziane al di Berna </a:t>
            </a:r>
            <a:r>
              <a:rPr lang="it-IT" dirty="0" smtClean="0">
                <a:effectLst/>
              </a:rPr>
              <a:t>federale</a:t>
            </a:r>
          </a:p>
          <a:p>
            <a:r>
              <a:rPr lang="de-CH" altLang="de-DE" dirty="0" err="1" smtClean="0"/>
              <a:t>Corpo</a:t>
            </a:r>
            <a:r>
              <a:rPr lang="de-CH" altLang="de-DE" dirty="0" smtClean="0"/>
              <a:t> di </a:t>
            </a:r>
            <a:r>
              <a:rPr lang="de-CH" altLang="de-DE" dirty="0" err="1" smtClean="0"/>
              <a:t>consultazione</a:t>
            </a:r>
            <a:r>
              <a:rPr lang="de-CH" altLang="de-DE" dirty="0" smtClean="0"/>
              <a:t> per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de-CH" altLang="de-DE" dirty="0" err="1" smtClean="0"/>
              <a:t>Consiglio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federale</a:t>
            </a:r>
            <a:endParaRPr lang="de-CH" altLang="de-DE" dirty="0" smtClean="0"/>
          </a:p>
          <a:p>
            <a:pPr lvl="1" eaLnBrk="1" hangingPunct="1">
              <a:buFont typeface="Symbol" pitchFamily="18" charset="2"/>
              <a:buChar char="-"/>
            </a:pPr>
            <a:r>
              <a:rPr lang="de-CH" altLang="de-DE" dirty="0" err="1" smtClean="0"/>
              <a:t>Parlamento</a:t>
            </a:r>
            <a:endParaRPr lang="de-CH" altLang="de-DE" dirty="0" smtClean="0"/>
          </a:p>
          <a:p>
            <a:pPr lvl="1" eaLnBrk="1" hangingPunct="1">
              <a:buFont typeface="Symbol" pitchFamily="18" charset="2"/>
              <a:buChar char="-"/>
            </a:pPr>
            <a:r>
              <a:rPr lang="de-CH" altLang="de-DE" dirty="0" err="1" smtClean="0"/>
              <a:t>Autorità</a:t>
            </a:r>
            <a:r>
              <a:rPr lang="de-CH" altLang="de-DE" dirty="0" smtClean="0"/>
              <a:t> </a:t>
            </a:r>
          </a:p>
          <a:p>
            <a:pPr eaLnBrk="1" hangingPunct="1"/>
            <a:endParaRPr lang="de-CH" altLang="de-DE" dirty="0" smtClean="0"/>
          </a:p>
        </p:txBody>
      </p:sp>
      <p:sp>
        <p:nvSpPr>
          <p:cNvPr id="5125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4B341-0C07-47AE-BCEB-669A2B089C3B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06" y="3789040"/>
            <a:ext cx="3902210" cy="216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title" idx="4294967295"/>
          </p:nvPr>
        </p:nvSpPr>
        <p:spPr>
          <a:xfrm>
            <a:off x="328613" y="30998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sz="3600" dirty="0" err="1" smtClean="0"/>
              <a:t>Fondazione</a:t>
            </a:r>
            <a:r>
              <a:rPr lang="de-CH" altLang="de-DE" sz="3600" dirty="0" smtClean="0"/>
              <a:t> del CSA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6148" name="Inhaltsplatzhalter 2"/>
          <p:cNvSpPr>
            <a:spLocks noGrp="1"/>
          </p:cNvSpPr>
          <p:nvPr>
            <p:ph idx="4294967295"/>
          </p:nvPr>
        </p:nvSpPr>
        <p:spPr>
          <a:xfrm>
            <a:off x="533483" y="1340768"/>
            <a:ext cx="7772400" cy="2520280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</a:rPr>
              <a:t>P</a:t>
            </a:r>
            <a:r>
              <a:rPr lang="it-IT" dirty="0" smtClean="0">
                <a:effectLst/>
              </a:rPr>
              <a:t>rimi </a:t>
            </a:r>
            <a:r>
              <a:rPr lang="it-IT" dirty="0">
                <a:effectLst/>
              </a:rPr>
              <a:t>Anziani Landsgemeinde nell'agosto 1999 a Weesen con circa 3.000 partecipanti di orientamento essenzialmente </a:t>
            </a:r>
            <a:r>
              <a:rPr lang="it-IT" dirty="0" smtClean="0">
                <a:effectLst/>
              </a:rPr>
              <a:t>borghese</a:t>
            </a:r>
          </a:p>
          <a:p>
            <a:r>
              <a:rPr lang="fr-FR" dirty="0" err="1" smtClean="0">
                <a:effectLst/>
              </a:rPr>
              <a:t>Domanda</a:t>
            </a:r>
            <a:r>
              <a:rPr lang="fr-FR" dirty="0" smtClean="0">
                <a:effectLst/>
              </a:rPr>
              <a:t>: </a:t>
            </a:r>
            <a:r>
              <a:rPr lang="it-IT" dirty="0">
                <a:effectLst/>
              </a:rPr>
              <a:t>creazione di un Consiglio degli anziani da parte delle autorità politiche</a:t>
            </a:r>
            <a:endParaRPr lang="de-CH" altLang="de-DE" dirty="0" smtClean="0"/>
          </a:p>
        </p:txBody>
      </p:sp>
      <p:sp>
        <p:nvSpPr>
          <p:cNvPr id="6149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AAA2EB-6893-4634-9515-0B4CD6B8DCED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3074" name="Picture 2" descr="http://www.umfahrung.gl/pictures/landsgemei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303">
            <a:off x="5460082" y="3734203"/>
            <a:ext cx="2100064" cy="21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Inhaltsplatzhalter 2"/>
          <p:cNvSpPr>
            <a:spLocks noGrp="1"/>
          </p:cNvSpPr>
          <p:nvPr>
            <p:ph idx="4294967295"/>
          </p:nvPr>
        </p:nvSpPr>
        <p:spPr>
          <a:xfrm>
            <a:off x="643926" y="1772816"/>
            <a:ext cx="7772400" cy="2808312"/>
          </a:xfrm>
        </p:spPr>
        <p:txBody>
          <a:bodyPr/>
          <a:lstStyle/>
          <a:p>
            <a:r>
              <a:rPr lang="de-CH" altLang="de-DE" dirty="0" smtClean="0"/>
              <a:t>28 </a:t>
            </a:r>
            <a:r>
              <a:rPr lang="de-CH" altLang="de-DE" dirty="0" err="1" smtClean="0"/>
              <a:t>ottobre</a:t>
            </a:r>
            <a:r>
              <a:rPr lang="de-CH" altLang="de-DE" dirty="0" smtClean="0"/>
              <a:t> 1999: </a:t>
            </a:r>
            <a:r>
              <a:rPr lang="it-IT" dirty="0">
                <a:effectLst/>
              </a:rPr>
              <a:t>La </a:t>
            </a:r>
            <a:r>
              <a:rPr lang="it-IT" dirty="0" smtClean="0">
                <a:effectLst/>
              </a:rPr>
              <a:t>delegazione </a:t>
            </a:r>
            <a:r>
              <a:rPr lang="it-IT" dirty="0">
                <a:effectLst/>
              </a:rPr>
              <a:t>composta da rappresentanti delle organizzazioni sindacali e democratico-sociali hanno chiesto la creazione di un comitato di anziani.</a:t>
            </a:r>
            <a:endParaRPr lang="de-CH" altLang="de-DE" dirty="0" smtClean="0"/>
          </a:p>
        </p:txBody>
      </p:sp>
      <p:sp>
        <p:nvSpPr>
          <p:cNvPr id="7173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EB4BF5-BAB6-4A8A-8DDC-8CF4A9D97D0A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28613" y="3099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Fondazion</a:t>
            </a:r>
            <a:r>
              <a:rPr lang="de-CH" altLang="de-DE" sz="3600" dirty="0" smtClean="0"/>
              <a:t> 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4098" name="Picture 2" descr="https://images0.schweizmobil.ch/image/ML_472_Weesen_Weesen_Walensee_Amden_1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/>
          <a:stretch/>
        </p:blipFill>
        <p:spPr bwMode="auto">
          <a:xfrm rot="881185">
            <a:off x="5310722" y="3788974"/>
            <a:ext cx="225944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Inhaltsplatzhalter 2"/>
          <p:cNvSpPr>
            <a:spLocks noGrp="1"/>
          </p:cNvSpPr>
          <p:nvPr>
            <p:ph idx="4294967295"/>
          </p:nvPr>
        </p:nvSpPr>
        <p:spPr>
          <a:xfrm>
            <a:off x="936979" y="1173998"/>
            <a:ext cx="7772400" cy="4087813"/>
          </a:xfrm>
        </p:spPr>
        <p:txBody>
          <a:bodyPr/>
          <a:lstStyle/>
          <a:p>
            <a:r>
              <a:rPr lang="it-IT" dirty="0">
                <a:effectLst/>
              </a:rPr>
              <a:t>Signora Consigliera federale Ruth Dreifuss è d'accordo; Condizione: Le due organizzazioni ombrello devono essere </a:t>
            </a:r>
            <a:r>
              <a:rPr lang="it-IT" dirty="0" smtClean="0">
                <a:effectLst/>
              </a:rPr>
              <a:t>rappresentate</a:t>
            </a:r>
            <a:br>
              <a:rPr lang="it-IT" dirty="0" smtClean="0">
                <a:effectLst/>
              </a:rPr>
            </a:br>
            <a:endParaRPr lang="it-IT" dirty="0" smtClean="0">
              <a:effectLst/>
            </a:endParaRPr>
          </a:p>
          <a:p>
            <a:r>
              <a:rPr lang="de-CH" altLang="de-DE" dirty="0" smtClean="0"/>
              <a:t>26 </a:t>
            </a:r>
            <a:r>
              <a:rPr lang="de-CH" altLang="de-DE" dirty="0" err="1"/>
              <a:t>N</a:t>
            </a:r>
            <a:r>
              <a:rPr lang="de-CH" altLang="de-DE" dirty="0" err="1" smtClean="0"/>
              <a:t>ovembre</a:t>
            </a:r>
            <a:r>
              <a:rPr lang="de-CH" altLang="de-DE" dirty="0" smtClean="0"/>
              <a:t> 2001, </a:t>
            </a:r>
            <a:r>
              <a:rPr lang="fr-CH" altLang="de-DE" dirty="0"/>
              <a:t> </a:t>
            </a:r>
            <a:r>
              <a:rPr lang="fr-CH" altLang="de-DE" dirty="0" smtClean="0"/>
              <a:t>il CSA si fonda</a:t>
            </a:r>
            <a:endParaRPr lang="de-DE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8197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776362-8572-4DBB-AFD3-9A8A442CF617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9" y="3993373"/>
            <a:ext cx="291782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28613" y="30998"/>
            <a:ext cx="7772400" cy="949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altLang="de-DE" sz="3600" dirty="0" err="1" smtClean="0"/>
              <a:t>Fondazione</a:t>
            </a:r>
            <a:r>
              <a:rPr lang="de-CH" altLang="de-DE" sz="3600" dirty="0" smtClean="0"/>
              <a:t> 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3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0" y="17611"/>
            <a:ext cx="7772400" cy="891109"/>
          </a:xfrm>
        </p:spPr>
        <p:txBody>
          <a:bodyPr>
            <a:normAutofit/>
          </a:bodyPr>
          <a:lstStyle/>
          <a:p>
            <a:r>
              <a:rPr lang="it-IT" sz="3600" dirty="0" smtClean="0">
                <a:effectLst/>
              </a:rPr>
              <a:t>Obiettivi </a:t>
            </a:r>
            <a:r>
              <a:rPr lang="de-CH" altLang="de-DE" sz="3600" dirty="0" smtClean="0"/>
              <a:t>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1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  <p:sp>
        <p:nvSpPr>
          <p:cNvPr id="9220" name="Inhaltsplatzhalter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7772400" cy="4114800"/>
          </a:xfrm>
        </p:spPr>
        <p:txBody>
          <a:bodyPr/>
          <a:lstStyle/>
          <a:p>
            <a:r>
              <a:rPr lang="it-IT" dirty="0">
                <a:effectLst/>
              </a:rPr>
              <a:t>Proteggere la dignità, la qualità della vita, l'autonomia delle persone </a:t>
            </a:r>
            <a:r>
              <a:rPr lang="it-IT" dirty="0" smtClean="0">
                <a:effectLst/>
              </a:rPr>
              <a:t>anziane</a:t>
            </a:r>
          </a:p>
          <a:p>
            <a:r>
              <a:rPr lang="it-IT" dirty="0">
                <a:effectLst/>
              </a:rPr>
              <a:t>Promuovere la solidarietà tra le </a:t>
            </a:r>
            <a:r>
              <a:rPr lang="it-IT" dirty="0" smtClean="0">
                <a:effectLst/>
              </a:rPr>
              <a:t>generazioni</a:t>
            </a:r>
          </a:p>
          <a:p>
            <a:r>
              <a:rPr lang="it-IT" dirty="0" smtClean="0">
                <a:effectLst/>
              </a:rPr>
              <a:t>Partecipazione degli anziani </a:t>
            </a:r>
            <a:r>
              <a:rPr lang="it-IT" dirty="0">
                <a:effectLst/>
              </a:rPr>
              <a:t>su temi rilevanti per </a:t>
            </a:r>
            <a:r>
              <a:rPr lang="it-IT" dirty="0" smtClean="0">
                <a:effectLst/>
              </a:rPr>
              <a:t>loro</a:t>
            </a:r>
          </a:p>
          <a:p>
            <a:r>
              <a:rPr lang="it-IT" dirty="0" smtClean="0">
                <a:effectLst/>
              </a:rPr>
              <a:t>Partecipazione </a:t>
            </a:r>
            <a:r>
              <a:rPr lang="it-IT" dirty="0">
                <a:effectLst/>
              </a:rPr>
              <a:t>a organizzazioni attive nella politica </a:t>
            </a:r>
            <a:r>
              <a:rPr lang="it-IT" dirty="0" smtClean="0">
                <a:effectLst/>
              </a:rPr>
              <a:t>degli anziani</a:t>
            </a:r>
            <a:endParaRPr lang="de-CH" altLang="de-DE" dirty="0" smtClean="0"/>
          </a:p>
        </p:txBody>
      </p:sp>
      <p:sp>
        <p:nvSpPr>
          <p:cNvPr id="9221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18CBC2-A704-4E40-BF8E-4ED8692CD132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8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 rot="900000">
            <a:off x="5521754" y="6090325"/>
            <a:ext cx="1486466" cy="366409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CSA  Info  / 2016</a:t>
            </a:r>
            <a:endParaRPr lang="de-DE" altLang="de-DE" dirty="0" smtClean="0"/>
          </a:p>
        </p:txBody>
      </p:sp>
      <p:pic>
        <p:nvPicPr>
          <p:cNvPr id="5122" name="Picture 2" descr="http://reussiteultime.com/wp-content/uploads/2014/01/Objectif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2" b="89899" l="9957" r="89899">
                        <a14:foregroundMark x1="30159" y1="25108" x2="30159" y2="25108"/>
                        <a14:foregroundMark x1="52237" y1="58009" x2="52237" y2="58009"/>
                        <a14:foregroundMark x1="65079" y1="36652" x2="65079" y2="36652"/>
                        <a14:foregroundMark x1="50938" y1="40115" x2="50938" y2="40115"/>
                        <a14:foregroundMark x1="68831" y1="18759" x2="68831" y2="18759"/>
                        <a14:foregroundMark x1="56277" y1="7504" x2="56277" y2="7504"/>
                        <a14:foregroundMark x1="40115" y1="10534" x2="40115" y2="10534"/>
                        <a14:foregroundMark x1="34632" y1="11544" x2="34632" y2="11544"/>
                        <a14:foregroundMark x1="29870" y1="14286" x2="29870" y2="14286"/>
                        <a14:foregroundMark x1="29870" y1="14286" x2="29870" y2="14286"/>
                        <a14:foregroundMark x1="60750" y1="10534" x2="60750" y2="10534"/>
                        <a14:foregroundMark x1="13276" y1="38672" x2="13276" y2="38672"/>
                        <a14:foregroundMark x1="22799" y1="33911" x2="22799" y2="33911"/>
                        <a14:foregroundMark x1="30880" y1="35354" x2="30880" y2="35354"/>
                        <a14:foregroundMark x1="17027" y1="32612" x2="17027" y2="32612"/>
                        <a14:foregroundMark x1="14574" y1="28571" x2="14574" y2="28571"/>
                        <a14:foregroundMark x1="17316" y1="29149" x2="17316" y2="29149"/>
                        <a14:foregroundMark x1="20779" y1="25541" x2="20779" y2="25541"/>
                        <a14:foregroundMark x1="17316" y1="26840" x2="17316" y2="26840"/>
                        <a14:foregroundMark x1="27850" y1="30592" x2="27850" y2="30592"/>
                        <a14:foregroundMark x1="36652" y1="28860" x2="36652" y2="28860"/>
                        <a14:foregroundMark x1="40404" y1="29870" x2="40404" y2="29870"/>
                        <a14:foregroundMark x1="43146" y1="37374" x2="43146" y2="37374"/>
                        <a14:foregroundMark x1="40115" y1="54978" x2="40115" y2="54978"/>
                        <a14:foregroundMark x1="49206" y1="53247" x2="49206" y2="53247"/>
                        <a14:foregroundMark x1="31602" y1="55700" x2="31602" y2="55700"/>
                        <a14:foregroundMark x1="19048" y1="22078" x2="19048" y2="22078"/>
                        <a14:foregroundMark x1="28860" y1="46465" x2="28860" y2="46465"/>
                        <a14:foregroundMark x1="19769" y1="50216" x2="19769" y2="50216"/>
                        <a14:foregroundMark x1="58009" y1="48485" x2="58009" y2="48485"/>
                        <a14:foregroundMark x1="49495" y1="31890" x2="49495" y2="31890"/>
                        <a14:foregroundMark x1="43723" y1="44444" x2="43723" y2="44444"/>
                        <a14:foregroundMark x1="21068" y1="20779" x2="21068" y2="20779"/>
                        <a14:foregroundMark x1="28139" y1="48485" x2="28139" y2="48485"/>
                        <a14:foregroundMark x1="25108" y1="17316" x2="25108" y2="17316"/>
                        <a14:foregroundMark x1="44156" y1="8514" x2="44156" y2="8514"/>
                        <a14:foregroundMark x1="53247" y1="5772" x2="53247" y2="5772"/>
                        <a14:foregroundMark x1="33622" y1="33911" x2="33622" y2="33911"/>
                        <a14:foregroundMark x1="31890" y1="32323" x2="31890" y2="32323"/>
                        <a14:foregroundMark x1="11255" y1="44444" x2="11255" y2="44444"/>
                        <a14:foregroundMark x1="10967" y1="50216" x2="10967" y2="50216"/>
                        <a14:foregroundMark x1="26840" y1="16595" x2="26840" y2="16595"/>
                        <a14:foregroundMark x1="35931" y1="10245" x2="35931" y2="10245"/>
                        <a14:foregroundMark x1="52670" y1="8225" x2="52670" y2="8225"/>
                        <a14:foregroundMark x1="50938" y1="8225" x2="50938" y2="8225"/>
                        <a14:foregroundMark x1="32323" y1="13564" x2="32323" y2="13564"/>
                        <a14:backgroundMark x1="4762" y1="21789" x2="4762" y2="21789"/>
                        <a14:backgroundMark x1="24098" y1="4762" x2="24098" y2="4762"/>
                        <a14:backgroundMark x1="95671" y1="14574" x2="95671" y2="14574"/>
                        <a14:backgroundMark x1="97691" y1="91198" x2="97691" y2="91198"/>
                        <a14:backgroundMark x1="63059" y1="96681" x2="63059" y2="96681"/>
                        <a14:backgroundMark x1="21356" y1="95960" x2="21356" y2="95960"/>
                        <a14:backgroundMark x1="5195" y1="81097" x2="5195" y2="81097"/>
                        <a14:backgroundMark x1="3030" y1="51948" x2="3030" y2="51948"/>
                        <a14:backgroundMark x1="60029" y1="4473" x2="60029" y2="4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40126"/>
            <a:ext cx="2016224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Inhaltsplatzhalter 2"/>
          <p:cNvSpPr>
            <a:spLocks noGrp="1"/>
          </p:cNvSpPr>
          <p:nvPr>
            <p:ph idx="4294967295"/>
          </p:nvPr>
        </p:nvSpPr>
        <p:spPr>
          <a:xfrm>
            <a:off x="543342" y="1484784"/>
            <a:ext cx="7772400" cy="3096344"/>
          </a:xfrm>
        </p:spPr>
        <p:txBody>
          <a:bodyPr/>
          <a:lstStyle/>
          <a:p>
            <a:r>
              <a:rPr lang="it-IT" dirty="0" smtClean="0">
                <a:effectLst/>
              </a:rPr>
              <a:t>Politica </a:t>
            </a:r>
            <a:r>
              <a:rPr lang="it-IT" dirty="0">
                <a:effectLst/>
              </a:rPr>
              <a:t>sanitaria non </a:t>
            </a:r>
            <a:r>
              <a:rPr lang="it-IT" dirty="0" smtClean="0">
                <a:effectLst/>
              </a:rPr>
              <a:t>al carico dei anziano</a:t>
            </a:r>
          </a:p>
          <a:p>
            <a:r>
              <a:rPr lang="it-IT" dirty="0">
                <a:effectLst/>
              </a:rPr>
              <a:t>Immagine di anziani nella </a:t>
            </a:r>
            <a:r>
              <a:rPr lang="it-IT" dirty="0" smtClean="0">
                <a:effectLst/>
              </a:rPr>
              <a:t>popolazione</a:t>
            </a:r>
          </a:p>
          <a:p>
            <a:r>
              <a:rPr lang="it-IT" dirty="0">
                <a:effectLst/>
              </a:rPr>
              <a:t>I</a:t>
            </a:r>
            <a:r>
              <a:rPr lang="it-IT" dirty="0" smtClean="0">
                <a:effectLst/>
              </a:rPr>
              <a:t>ntegrazione </a:t>
            </a:r>
            <a:r>
              <a:rPr lang="it-IT" dirty="0">
                <a:effectLst/>
              </a:rPr>
              <a:t>di anziani alle nuove tecnologie di </a:t>
            </a:r>
            <a:r>
              <a:rPr lang="it-IT" dirty="0" smtClean="0">
                <a:effectLst/>
              </a:rPr>
              <a:t>comunicazione</a:t>
            </a:r>
          </a:p>
          <a:p>
            <a:r>
              <a:rPr lang="it-IT" dirty="0" smtClean="0">
                <a:effectLst/>
              </a:rPr>
              <a:t>Necessità </a:t>
            </a:r>
            <a:r>
              <a:rPr lang="it-IT" dirty="0">
                <a:effectLst/>
              </a:rPr>
              <a:t>specifiche dei migranti anziani</a:t>
            </a:r>
            <a:endParaRPr lang="de-CH" altLang="de-DE" dirty="0" smtClean="0"/>
          </a:p>
        </p:txBody>
      </p:sp>
      <p:sp>
        <p:nvSpPr>
          <p:cNvPr id="10245" name="Foliennummernplatzhalter 4"/>
          <p:cNvSpPr txBox="1">
            <a:spLocks noGrp="1"/>
          </p:cNvSpPr>
          <p:nvPr/>
        </p:nvSpPr>
        <p:spPr bwMode="auto">
          <a:xfrm>
            <a:off x="8101013" y="6356350"/>
            <a:ext cx="585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AB90D5-15EC-4EBC-832A-0C4A281F471E}" type="slidenum">
              <a:rPr lang="de-CH" altLang="de-DE" sz="140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CH" altLang="de-DE" sz="1400">
              <a:ea typeface="ＭＳ Ｐゴシック" pitchFamily="34" charset="-128"/>
            </a:endParaRPr>
          </a:p>
        </p:txBody>
      </p:sp>
      <p:pic>
        <p:nvPicPr>
          <p:cNvPr id="9" name="Picture 8" descr="SSRCSA_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5734050"/>
            <a:ext cx="218122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 rot="900000">
            <a:off x="5521754" y="6090325"/>
            <a:ext cx="1486466" cy="366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smtClean="0"/>
              <a:t>CSA  Info  / 2016</a:t>
            </a:r>
            <a:endParaRPr lang="de-DE" altLang="de-DE" dirty="0" smtClean="0"/>
          </a:p>
        </p:txBody>
      </p:sp>
      <p:pic>
        <p:nvPicPr>
          <p:cNvPr id="6148" name="Picture 4" descr="http://clusir.starlab.fr/wp-content/uploads/2015/04/objecti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8" b="89899" l="9957" r="89899">
                        <a14:foregroundMark x1="27561" y1="27706" x2="27561" y2="27706"/>
                        <a14:foregroundMark x1="23665" y1="17316" x2="23665" y2="17316"/>
                        <a14:foregroundMark x1="37807" y1="10967" x2="37807" y2="10967"/>
                        <a14:foregroundMark x1="64935" y1="10967" x2="64935" y2="10967"/>
                        <a14:foregroundMark x1="54545" y1="8081" x2="54545" y2="8081"/>
                        <a14:foregroundMark x1="45022" y1="9091" x2="45022" y2="9091"/>
                        <a14:foregroundMark x1="30014" y1="12987" x2="30014" y2="12987"/>
                        <a14:foregroundMark x1="17172" y1="23665" x2="17172" y2="23665"/>
                        <a14:foregroundMark x1="13997" y1="30159" x2="13997" y2="30159"/>
                        <a14:foregroundMark x1="11255" y1="39683" x2="11255" y2="39683"/>
                        <a14:foregroundMark x1="11544" y1="52525" x2="11544" y2="52525"/>
                        <a14:foregroundMark x1="11255" y1="45455" x2="11255" y2="45455"/>
                        <a14:foregroundMark x1="11833" y1="36508" x2="11833" y2="36508"/>
                        <a14:foregroundMark x1="11255" y1="43290" x2="11255" y2="43290"/>
                        <a14:foregroundMark x1="12266" y1="33622" x2="12266" y2="33622"/>
                        <a14:foregroundMark x1="14719" y1="28716" x2="14719" y2="28716"/>
                        <a14:foregroundMark x1="15440" y1="27273" x2="15440" y2="27273"/>
                        <a14:foregroundMark x1="19048" y1="21934" x2="19048" y2="21934"/>
                        <a14:foregroundMark x1="20491" y1="20202" x2="20491" y2="20202"/>
                        <a14:foregroundMark x1="25397" y1="15873" x2="25397" y2="15873"/>
                        <a14:foregroundMark x1="27561" y1="14430" x2="27561" y2="14430"/>
                        <a14:foregroundMark x1="32900" y1="12698" x2="32900" y2="12698"/>
                        <a14:foregroundMark x1="34632" y1="11688" x2="34632" y2="11688"/>
                        <a14:foregroundMark x1="31457" y1="11255" x2="31457" y2="11255"/>
                        <a14:foregroundMark x1="41126" y1="10245" x2="41126" y2="10245"/>
                        <a14:foregroundMark x1="42136" y1="8369" x2="42136" y2="8369"/>
                        <a14:foregroundMark x1="37807" y1="21645" x2="37807" y2="21645"/>
                        <a14:foregroundMark x1="25108" y1="21645" x2="25108" y2="21645"/>
                        <a14:foregroundMark x1="31746" y1="32900" x2="31746" y2="32900"/>
                        <a14:foregroundMark x1="49639" y1="34055" x2="49639" y2="34055"/>
                        <a14:foregroundMark x1="48918" y1="33622" x2="48918" y2="33622"/>
                        <a14:foregroundMark x1="52092" y1="7071" x2="52092" y2="7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02013"/>
            <a:ext cx="1979712" cy="1979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17611"/>
            <a:ext cx="7772400" cy="891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600" dirty="0" smtClean="0">
                <a:effectLst/>
              </a:rPr>
              <a:t>Obiettivi </a:t>
            </a:r>
            <a:r>
              <a:rPr lang="de-CH" altLang="de-DE" sz="3600" dirty="0" smtClean="0"/>
              <a:t>del CSA  </a:t>
            </a:r>
            <a:r>
              <a:rPr lang="de-CH" altLang="de-DE" sz="2400" i="1" dirty="0" err="1" smtClean="0">
                <a:solidFill>
                  <a:srgbClr val="FF0000"/>
                </a:solidFill>
              </a:rPr>
              <a:t>parte</a:t>
            </a:r>
            <a:r>
              <a:rPr lang="de-CH" altLang="de-DE" sz="2400" i="1" dirty="0" smtClean="0">
                <a:solidFill>
                  <a:srgbClr val="FF0000"/>
                </a:solidFill>
              </a:rPr>
              <a:t> 2</a:t>
            </a:r>
            <a:endParaRPr lang="de-CH" alt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TM01859865[[fn=Ordonné]]</Template>
  <TotalTime>462</TotalTime>
  <Words>836</Words>
  <Application>Microsoft Office PowerPoint</Application>
  <PresentationFormat>Affichage à l'écran (4:3)</PresentationFormat>
  <Paragraphs>177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Kilter</vt:lpstr>
      <vt:lpstr>  Consiglio svizzero degli anziani    CSA </vt:lpstr>
      <vt:lpstr>Contenuto  parte 1</vt:lpstr>
      <vt:lpstr>Présentation PowerPoint</vt:lpstr>
      <vt:lpstr>Missioni del CSA</vt:lpstr>
      <vt:lpstr>Fondazione del CSA parte 1</vt:lpstr>
      <vt:lpstr>Présentation PowerPoint</vt:lpstr>
      <vt:lpstr>Présentation PowerPoint</vt:lpstr>
      <vt:lpstr>Obiettivi del CSA  parte 1</vt:lpstr>
      <vt:lpstr>Présentation PowerPoint</vt:lpstr>
      <vt:lpstr>Présentation PowerPoint</vt:lpstr>
      <vt:lpstr>Strutture legali del CSA</vt:lpstr>
      <vt:lpstr>Constituzione del CSA  parte 1</vt:lpstr>
      <vt:lpstr>Présentation PowerPoint</vt:lpstr>
      <vt:lpstr>Présentation PowerPoint</vt:lpstr>
      <vt:lpstr>Présentation PowerPoint</vt:lpstr>
      <vt:lpstr>Contrato di prestazione  parte 1</vt:lpstr>
      <vt:lpstr>Présentation PowerPoint</vt:lpstr>
      <vt:lpstr>Organizzazione del CSA</vt:lpstr>
      <vt:lpstr>Gruppi di lavoro del CSA  parte 1</vt:lpstr>
      <vt:lpstr>Présentation PowerPoint</vt:lpstr>
      <vt:lpstr>Présentation PowerPoint</vt:lpstr>
      <vt:lpstr>Organisazione  degli gruppi di lavoro del CSA</vt:lpstr>
      <vt:lpstr>Communicazione del CSA</vt:lpstr>
      <vt:lpstr>Carico di lavoro</vt:lpstr>
      <vt:lpstr>Impegno</vt:lpstr>
      <vt:lpstr>Impegno parte 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Schweizerischer Seniorenrat SSR</dc:title>
  <dc:creator>BSC</dc:creator>
  <dc:description>mit Folienmaster_x000d_
27Sep2015</dc:description>
  <cp:lastModifiedBy>Port</cp:lastModifiedBy>
  <cp:revision>47</cp:revision>
  <dcterms:created xsi:type="dcterms:W3CDTF">2016-02-21T13:29:51Z</dcterms:created>
  <dcterms:modified xsi:type="dcterms:W3CDTF">2016-07-22T17:17:16Z</dcterms:modified>
</cp:coreProperties>
</file>