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5" r:id="rId2"/>
    <p:sldId id="256" r:id="rId3"/>
    <p:sldId id="257" r:id="rId4"/>
    <p:sldId id="291" r:id="rId5"/>
    <p:sldId id="258" r:id="rId6"/>
    <p:sldId id="259" r:id="rId7"/>
    <p:sldId id="260" r:id="rId8"/>
    <p:sldId id="261" r:id="rId9"/>
    <p:sldId id="294" r:id="rId10"/>
    <p:sldId id="263" r:id="rId11"/>
    <p:sldId id="264" r:id="rId12"/>
    <p:sldId id="265" r:id="rId13"/>
    <p:sldId id="262" r:id="rId14"/>
    <p:sldId id="266" r:id="rId15"/>
    <p:sldId id="267" r:id="rId16"/>
    <p:sldId id="268" r:id="rId17"/>
    <p:sldId id="269" r:id="rId18"/>
    <p:sldId id="286" r:id="rId19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/>
  </p:normalViewPr>
  <p:slideViewPr>
    <p:cSldViewPr>
      <p:cViewPr varScale="1">
        <p:scale>
          <a:sx n="69" d="100"/>
          <a:sy n="69" d="100"/>
        </p:scale>
        <p:origin x="1320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A4F2-1CCB-42D7-BF6E-235DB109BE3A}" type="datetimeFigureOut">
              <a:rPr lang="fr-CH" smtClean="0"/>
              <a:t>10.03.2022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103A-1924-46BF-A675-2300A64021C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3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7674-5A17-4A25-BB9C-781080FED9FA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0CDB-7478-4B00-BE19-83B08A9A9422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8B71-5EE9-40DE-BACB-1B72BCBEC572}" type="datetime1">
              <a:rPr lang="fr-CH" smtClean="0"/>
              <a:t>10.03.2022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6492-838B-4A29-A70C-386CFEFBB10F}" type="datetime1">
              <a:rPr lang="fr-CH" smtClean="0"/>
              <a:t>10.03.2022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E692-3885-4FF9-9A89-0D1A5EDC30FB}" type="datetime1">
              <a:rPr lang="fr-CH" smtClean="0"/>
              <a:t>10.03.2022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8EED38D-140A-491E-A46E-FA87756CD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Alterspolitische Agenda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CB40A6-5828-48F6-A5E0-742A2F0E99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BA9871-A6BE-46E4-8F3D-F4AC250086E5}" type="datetime1">
              <a:rPr lang="fr-CH" smtClean="0"/>
              <a:t>10.03.2022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9F99B-913E-4485-B2D0-F85B9F23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75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4865" y="1939620"/>
            <a:ext cx="644366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7853" y="2609969"/>
            <a:ext cx="6115684" cy="232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Alterspolitische Agenda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AE4-BF0C-45C1-9D16-426AD34748B6}" type="datetime1">
              <a:rPr lang="fr-CH" smtClean="0"/>
              <a:t>10.03.2022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1885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73025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D5157A-7062-4E18-A9F4-57AA65FC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</a:t>
            </a:fld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9EFBCB-30C2-4145-85B1-771D863F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" y="1114425"/>
            <a:ext cx="10692423" cy="5105399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D1EB7C8-4820-47B1-AE1C-27A705D6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300" y="1266825"/>
            <a:ext cx="9067800" cy="1219200"/>
          </a:xfrm>
        </p:spPr>
        <p:txBody>
          <a:bodyPr/>
          <a:lstStyle/>
          <a:p>
            <a:pPr algn="l"/>
            <a:r>
              <a:rPr lang="fr-CH" sz="7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Agenda politique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C5455C-7DB4-43B0-A163-0F83CC86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86073" y="362933"/>
            <a:ext cx="2619755" cy="116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500" y="1419225"/>
            <a:ext cx="9771310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Conditions d'emploi équitables pour les organisations privées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Spitex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Care-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Givers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Amélioration des soins palliatifs - hospices supplémentaires dans les cantons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Assez d'apprentissage en soins infirmiers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Offensive infirmière avec contributions à la formation – Initiative santé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Aide aux proches aidants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Paquet de réduction des coûts 1 &amp; 2 - Consultations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L'âge et la dépendance 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d'appel aux dons d'organes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Financement harmonisé entre l’ambulant et le stationnaire </a:t>
            </a:r>
          </a:p>
          <a:p>
            <a:pPr marL="299085" marR="5080" indent="-287020">
              <a:lnSpc>
                <a:spcPct val="14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Flyer d’information Médecin-Patient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6985" marR="1710689">
              <a:lnSpc>
                <a:spcPct val="100000"/>
              </a:lnSpc>
            </a:pPr>
            <a:endParaRPr lang="fr-CH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276985" marR="1710689">
              <a:lnSpc>
                <a:spcPct val="100000"/>
              </a:lnSpc>
            </a:pPr>
            <a:r>
              <a:rPr lang="fr-CH" sz="2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Soutien au contreprojet à l’initiative </a:t>
            </a:r>
            <a:br>
              <a:rPr lang="fr-CH" sz="2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H" sz="2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les soins  infirmiers</a:t>
            </a:r>
          </a:p>
          <a:p>
            <a:pPr marR="1710689" defTabSz="911225">
              <a:lnSpc>
                <a:spcPct val="100000"/>
              </a:lnSpc>
            </a:pPr>
            <a:r>
              <a:rPr lang="fr-CH" b="1" spc="-5" dirty="0">
                <a:solidFill>
                  <a:srgbClr val="FF0000"/>
                </a:solidFill>
                <a:latin typeface="Tahoma"/>
                <a:cs typeface="Tahoma"/>
              </a:rPr>
              <a:t>                 </a:t>
            </a:r>
            <a:endParaRPr sz="2400" dirty="0">
              <a:cs typeface="Tahoma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6F4F62F-80D6-480C-BC13-6261E49E2D5F}"/>
              </a:ext>
            </a:extLst>
          </p:cNvPr>
          <p:cNvSpPr txBox="1">
            <a:spLocks/>
          </p:cNvSpPr>
          <p:nvPr/>
        </p:nvSpPr>
        <p:spPr>
          <a:xfrm>
            <a:off x="698500" y="885825"/>
            <a:ext cx="2055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sz="3200" kern="0" spc="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Santé</a:t>
            </a:r>
            <a:endParaRPr lang="fr-CH" sz="3200" kern="0" spc="-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0BE99F-38BE-4498-8402-90BA118C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3416" y="5595309"/>
            <a:ext cx="1189368" cy="1219200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F643628-001F-49F7-AAAB-721FD7289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5141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10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196560-A324-4ABA-8056-0A9CF1C37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348214-128E-4C41-8CBA-32DB96BA2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E7FBAE8-0B4D-417E-AC6F-852A3A97F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5B6B8825-179C-4DA3-90E4-726D00AA0C6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982" y="2129370"/>
            <a:ext cx="9110518" cy="3396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pour une loi fédérale sur la santé: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fr-FR" sz="20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Hausse des primes d'assurance maladie - une grande préoccupation pour la population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Chaque fournisseur de services recherche ses propres avantages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fédéralisme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Beaucoup de problèmes non résolus - décisions de justice, coûts résiduels, médicaments de qualité supérieure)</a:t>
            </a:r>
            <a:b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10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Aucun contrôle - le gouvernement fédéral n'a aucune influence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Individualisme et égoïsme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7973" y="400334"/>
            <a:ext cx="2619755" cy="115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6A092FF-63C6-4613-9272-CBEC72F417E0}"/>
              </a:ext>
            </a:extLst>
          </p:cNvPr>
          <p:cNvSpPr txBox="1">
            <a:spLocks/>
          </p:cNvSpPr>
          <p:nvPr/>
        </p:nvSpPr>
        <p:spPr>
          <a:xfrm>
            <a:off x="1081163" y="1184482"/>
            <a:ext cx="2055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sz="3200" kern="0" spc="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Santé</a:t>
            </a:r>
            <a:endParaRPr lang="fr-CH" sz="3200" kern="0" spc="-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5BA6822-04E8-4777-AB72-46522BBA57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11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7B52F48-917A-4318-B7C0-C392C2B6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3ACE924-2C35-4564-9671-0001D115F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184C79-CAA8-4243-9BF7-B55A4CE0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183D6F4-3127-4625-9879-9B8FE6F8E4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18" y="1405250"/>
            <a:ext cx="6781800" cy="824393"/>
          </a:xfrm>
          <a:prstGeom prst="rect">
            <a:avLst/>
          </a:prstGeom>
        </p:spPr>
        <p:txBody>
          <a:bodyPr vert="horz" wrap="square" lIns="0" tIns="84900" rIns="0" bIns="0" rtlCol="0">
            <a:spAutoFit/>
          </a:bodyPr>
          <a:lstStyle/>
          <a:p>
            <a:pPr marL="575310" marR="5080">
              <a:lnSpc>
                <a:spcPct val="100000"/>
              </a:lnSpc>
            </a:pPr>
            <a:r>
              <a:rPr lang="fr-CH" sz="24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de l’ASA pour une loi fédérale sur la santé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27100" y="2409825"/>
            <a:ext cx="8839200" cy="353885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84"/>
              </a:spcBef>
              <a:tabLst>
                <a:tab pos="299085" algn="l"/>
                <a:tab pos="299720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 d’une loi fédérale sur la santé:</a:t>
            </a: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des soins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régions de soins</a:t>
            </a: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 des qualités de services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Etablissement du catalogue de services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Renforcement des mesures préventives</a:t>
            </a:r>
          </a:p>
          <a:p>
            <a:pPr marL="284163" marR="5080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Règlementation du financement ambulatoire et stationnaire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163" lvl="1" indent="-284163">
              <a:lnSpc>
                <a:spcPct val="150000"/>
              </a:lnSpc>
              <a:buFont typeface="Arial"/>
              <a:buChar char="•"/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Règlementation des formations de base et continues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0B1C95-F4F5-4BF5-8333-5380DF2A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299122"/>
            <a:ext cx="2796394" cy="1633537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8620EAC-397A-4BE5-B716-785C7CA178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12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BAD4DAF-60ED-42AD-8974-31E26178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B801BA7-187B-495F-A387-9CBB60CDB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EE5190F-536D-4654-A1D5-4068CC41D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8012066-48ED-4F70-ABD6-A813911B45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0268" y="1996504"/>
            <a:ext cx="8773933" cy="288219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Qualité</a:t>
            </a: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Consommation de médicaments dans les EMS</a:t>
            </a: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indicateurs de qualité</a:t>
            </a: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Hôpitaux</a:t>
            </a: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Diminution des prestations pour les aînés</a:t>
            </a: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Prévention</a:t>
            </a: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Mise en œuvre de projets de prévention dans les communes</a:t>
            </a:r>
            <a:endParaRPr lang="fr-CH" sz="2000" spc="-5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1080">
              <a:lnSpc>
                <a:spcPct val="100000"/>
              </a:lnSpc>
              <a:spcBef>
                <a:spcPts val="2105"/>
              </a:spcBef>
            </a:pPr>
            <a:r>
              <a:rPr lang="fr-CH" b="1" spc="-5" dirty="0">
                <a:solidFill>
                  <a:srgbClr val="FF0000"/>
                </a:solidFill>
                <a:latin typeface="Tahoma"/>
                <a:cs typeface="Tahoma"/>
              </a:rPr>
              <a:t>        </a:t>
            </a:r>
          </a:p>
          <a:p>
            <a:pPr marL="1021080">
              <a:lnSpc>
                <a:spcPct val="100000"/>
              </a:lnSpc>
              <a:spcBef>
                <a:spcPts val="2105"/>
              </a:spcBef>
            </a:pPr>
            <a:r>
              <a:rPr lang="fr-CH" sz="2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Veille active dans les Cantons et les Communes</a:t>
            </a:r>
            <a:endParaRPr sz="2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9098" y="390849"/>
            <a:ext cx="2552700" cy="143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C5BAB67-70B1-4492-A75A-D7F8AEA88D85}"/>
              </a:ext>
            </a:extLst>
          </p:cNvPr>
          <p:cNvSpPr txBox="1">
            <a:spLocks/>
          </p:cNvSpPr>
          <p:nvPr/>
        </p:nvSpPr>
        <p:spPr>
          <a:xfrm>
            <a:off x="1081163" y="1184482"/>
            <a:ext cx="2055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sz="3200" kern="0" spc="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Santé</a:t>
            </a:r>
            <a:endParaRPr lang="fr-CH" sz="3200" kern="0" spc="-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9974C5-33D0-4DA0-A835-93C1B9625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8216" y="4223709"/>
            <a:ext cx="1189368" cy="1219200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60C415D-561C-47B3-9C2E-B404AD4EA4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13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61611D4-47EA-4EA0-9ABA-8AAD341E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6F8A88-FC94-43CB-AFF3-0592E27F7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8B78400-9B94-422C-83C7-FF4416DE8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6B2946E-4266-437C-A314-AC90EB1457C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7100" y="1266825"/>
            <a:ext cx="44894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320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Economie</a:t>
            </a:r>
            <a:r>
              <a:rPr sz="320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H" sz="320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fiscalité</a:t>
            </a:r>
            <a:endParaRPr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7100" y="2181225"/>
            <a:ext cx="8763000" cy="43800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populaire "7500 francs suisses à chaque personne de nationalité suisse (initiative "</a:t>
            </a:r>
            <a:r>
              <a:rPr lang="fr-FR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helicopter</a:t>
            </a: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money")".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endParaRPr lang="fr-FR" sz="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parlementaire "Imposition de la propriété du logement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endParaRPr lang="fr-FR" sz="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populaire "Pour le mariage et la famille - contre la pénalisation du mariage".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endParaRPr lang="fr-FR" sz="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Réforme de l'impôt anticipé (renforcement du marché des capitaux d'emprunt)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endParaRPr lang="fr-FR" sz="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Suppression du droit de timbre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endParaRPr lang="fr-FR" sz="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à jour permanente des "Chiffres clés SSR sur l'âge en Suisse".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395"/>
              </a:spcBef>
              <a:tabLst>
                <a:tab pos="354965" algn="l"/>
                <a:tab pos="355600" algn="l"/>
              </a:tabLst>
            </a:pPr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Rentes AVS et renchérissement</a:t>
            </a: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6DA6DC6-5502-4E45-9521-A658A75747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14</a:t>
            </a:fld>
            <a:endParaRPr lang="fr-CH" dirty="0"/>
          </a:p>
        </p:txBody>
      </p:sp>
      <p:pic>
        <p:nvPicPr>
          <p:cNvPr id="13" name="Picture 2" descr="Integrationsseminar &amp;quot;Steuerreform und AHV-Finanzierung – der Kuhhandel&amp;quot; -  Universität Luzern">
            <a:extLst>
              <a:ext uri="{FF2B5EF4-FFF2-40B4-BE49-F238E27FC236}">
                <a16:creationId xmlns:a16="http://schemas.microsoft.com/office/drawing/2014/main" id="{13A48D1D-77EE-4E4B-837A-029205C18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r="19172"/>
          <a:stretch/>
        </p:blipFill>
        <p:spPr bwMode="auto">
          <a:xfrm>
            <a:off x="7937500" y="276226"/>
            <a:ext cx="182155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06C8DF-7578-4BFF-BAB7-11D8364E7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FF7710-2D91-4E64-93D9-71AE65AE9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C72CA2-C0C7-48AD-B681-A3DB06035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0F43743-BB5F-4509-B886-9446E54D623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763" y="1077526"/>
            <a:ext cx="39814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</a:t>
            </a:r>
            <a:r>
              <a:rPr lang="fr-CH" sz="3200" spc="-5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ilité</a:t>
            </a:r>
            <a:r>
              <a:rPr lang="fr-CH" sz="320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habitat</a:t>
            </a:r>
            <a:endParaRPr sz="3200" spc="-1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187" y="1857669"/>
            <a:ext cx="8842755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676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Habiter à un âge avancé - les licenciements massifs pour des raisons de profits affectent principalement les personnes âgées</a:t>
            </a:r>
          </a:p>
          <a:p>
            <a:pPr marL="299085" marR="82676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Formes de vie alternatives suffisantes pour la vieillesse - vie assistée et accompagnée</a:t>
            </a:r>
          </a:p>
          <a:p>
            <a:pPr marL="299085" marR="82676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transports publics doivent devenir plus adaptés à l'âge</a:t>
            </a:r>
          </a:p>
          <a:p>
            <a:pPr marL="299085" marR="826769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Accès sans obstacle dans les espaces publics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002" y="5329437"/>
            <a:ext cx="60232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20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Signalez les griefs dans les cantons et les communes!</a:t>
            </a:r>
            <a:endParaRPr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709" y="4320036"/>
            <a:ext cx="2374391" cy="132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E8129D-7F1D-4EF0-A7EA-68FCE23EB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7679" y="5095581"/>
            <a:ext cx="1189368" cy="1219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043C365-1929-4AC8-8B7C-10E9BE99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550" y="275993"/>
            <a:ext cx="2371550" cy="1329043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8270230-4589-4FCF-8B0A-4C5D3C81CC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15</a:t>
            </a:fld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A1A23CA-B4D6-4882-A39D-537E4CF9A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2543300-350E-4A68-A1B1-50E817911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730A90-9AD0-4B46-8E88-9B5107FC4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0BBEC327-60AC-4723-8442-CF85DF1683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6632" y="2131934"/>
            <a:ext cx="9186868" cy="402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Gratuité de l’Internet pour les bénéficiaire de l’aide sociale 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Accès aux personnes âgées aux machines de transport public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Améliorer l’intégration sociale grâce à Internet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Démontrez les avantages d'Internet "</a:t>
            </a:r>
            <a:r>
              <a:rPr lang="fr-FR" sz="2400" spc="-5" dirty="0" err="1">
                <a:cs typeface="Tahoma"/>
              </a:rPr>
              <a:t>Offliners</a:t>
            </a:r>
            <a:r>
              <a:rPr lang="fr-FR" sz="2400" spc="-5" dirty="0">
                <a:cs typeface="Tahoma"/>
              </a:rPr>
              <a:t>"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Applications conviviales pour smartphone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Dossier électronique du patient</a:t>
            </a:r>
          </a:p>
          <a:p>
            <a:pPr marL="299085" indent="-287020"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Télémédecine, un plus pour les seniors</a:t>
            </a: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400" spc="-5" dirty="0">
                <a:cs typeface="Tahoma"/>
              </a:rPr>
              <a:t>e-ID  nouvelle proposition en 2022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fr-CH" sz="19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ahoma"/>
              <a:cs typeface="Tahoma"/>
            </a:endParaRPr>
          </a:p>
          <a:p>
            <a:pPr marL="12700" marR="1078230" indent="444500">
              <a:lnSpc>
                <a:spcPct val="100000"/>
              </a:lnSpc>
            </a:pPr>
            <a:r>
              <a:rPr lang="fr-CH" sz="2400" b="1" spc="-5" dirty="0">
                <a:solidFill>
                  <a:srgbClr val="FF0000"/>
                </a:solidFill>
                <a:latin typeface="Tahoma"/>
                <a:cs typeface="Tahoma"/>
              </a:rPr>
              <a:t>        </a:t>
            </a:r>
            <a:r>
              <a:rPr lang="fr-CH" sz="2400" b="1" spc="-5" dirty="0">
                <a:solidFill>
                  <a:schemeClr val="tx2">
                    <a:lumMod val="75000"/>
                  </a:schemeClr>
                </a:solidFill>
                <a:cs typeface="Tahoma"/>
              </a:rPr>
              <a:t>Montrer les possibilités et bénéfices de la digitalisation</a:t>
            </a:r>
            <a:endParaRPr sz="2400" dirty="0">
              <a:solidFill>
                <a:schemeClr val="tx2">
                  <a:lumMod val="75000"/>
                </a:schemeClr>
              </a:solidFill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5100" y="352425"/>
            <a:ext cx="2714472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99877" y="6814791"/>
            <a:ext cx="2063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fr-CH" sz="1200" dirty="0">
                <a:solidFill>
                  <a:srgbClr val="898989"/>
                </a:solidFill>
                <a:latin typeface="Calibri"/>
                <a:cs typeface="Calibri"/>
              </a:rPr>
              <a:t>30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DE405F9-9019-4DE2-95CC-FB7E9353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32" y="1106788"/>
            <a:ext cx="6443668" cy="984885"/>
          </a:xfrm>
        </p:spPr>
        <p:txBody>
          <a:bodyPr/>
          <a:lstStyle/>
          <a:p>
            <a:r>
              <a:rPr lang="fr-CH" sz="3200" dirty="0">
                <a:solidFill>
                  <a:schemeClr val="tx1"/>
                </a:solidFill>
                <a:latin typeface="+mn-lt"/>
              </a:rPr>
              <a:t>Technologies de l’information et de la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B6F9A6-D5CD-4628-AA9D-D84E32F3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8817" y="5496929"/>
            <a:ext cx="1189368" cy="121920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9CFC56-477A-4C2B-BAB6-BFC2F5713C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16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38349EE-1DC4-4927-AEF7-785F6EB3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DD8DB4D-A47A-4DEF-A11D-8C928BD8C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ED56D7D-FC89-4F92-8434-D4154EFDE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97CE436A-0096-4C32-93B5-4990754CB8DA}"/>
              </a:ext>
            </a:extLst>
          </p:cNvPr>
          <p:cNvSpPr txBox="1">
            <a:spLocks/>
          </p:cNvSpPr>
          <p:nvPr/>
        </p:nvSpPr>
        <p:spPr>
          <a:xfrm>
            <a:off x="3670300" y="6981825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Agenda politique des seniors 2022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1379920"/>
            <a:ext cx="399267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3200" dirty="0">
                <a:solidFill>
                  <a:schemeClr val="tx1"/>
                </a:solidFill>
                <a:latin typeface="+mn-lt"/>
              </a:rPr>
              <a:t>Que voulons nous </a:t>
            </a:r>
            <a:r>
              <a:rPr sz="32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5" y="2407920"/>
            <a:ext cx="4128516" cy="3080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4876" y="2391155"/>
            <a:ext cx="4224527" cy="309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8554" y="5684031"/>
            <a:ext cx="327614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H" sz="2400" b="1" dirty="0">
                <a:solidFill>
                  <a:schemeClr val="tx2">
                    <a:lumMod val="75000"/>
                  </a:schemeClr>
                </a:solidFill>
                <a:cs typeface="Tahoma"/>
              </a:rPr>
              <a:t>Conserver et attendre ?</a:t>
            </a:r>
            <a:endParaRPr sz="2400" dirty="0">
              <a:solidFill>
                <a:schemeClr val="tx2">
                  <a:lumMod val="75000"/>
                </a:schemeClr>
              </a:solidFill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763" y="5651969"/>
            <a:ext cx="389191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CH" sz="2400" b="1" dirty="0">
                <a:solidFill>
                  <a:schemeClr val="tx2">
                    <a:lumMod val="75000"/>
                  </a:schemeClr>
                </a:solidFill>
                <a:cs typeface="Tahoma"/>
              </a:rPr>
              <a:t>Nous engager dans une politique des seniors ?</a:t>
            </a:r>
            <a:endParaRPr sz="2400" dirty="0">
              <a:solidFill>
                <a:schemeClr val="tx2">
                  <a:lumMod val="75000"/>
                </a:schemeClr>
              </a:solidFill>
              <a:cs typeface="Tahoma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4605DFA-EE6A-4BB9-86F0-244B14C69C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6665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17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4A3FC9-BB62-4551-A995-2FC6A110B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4C5FE8-13A9-4C76-92A5-506EE7BAB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3F1AAA-A476-4A22-9375-476EF2337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8087995-960F-4D36-B77F-AABA79D21CFC}"/>
              </a:ext>
            </a:extLst>
          </p:cNvPr>
          <p:cNvSpPr txBox="1">
            <a:spLocks/>
          </p:cNvSpPr>
          <p:nvPr/>
        </p:nvSpPr>
        <p:spPr>
          <a:xfrm>
            <a:off x="3517900" y="6981825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9F2D4C-E7A8-4CE1-87B8-FA7B8AEF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439">
            <a:off x="281653" y="166687"/>
            <a:ext cx="1052123" cy="10521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939B9D-22E4-4147-BC2F-CABD00DED697}"/>
              </a:ext>
            </a:extLst>
          </p:cNvPr>
          <p:cNvSpPr txBox="1"/>
          <p:nvPr/>
        </p:nvSpPr>
        <p:spPr>
          <a:xfrm>
            <a:off x="388614" y="5080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Notes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9DB962-F778-4798-9ABB-9C05C5D5E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18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E963B-009F-4B21-9C62-7E5C867BC1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  <p:extLst>
      <p:ext uri="{BB962C8B-B14F-4D97-AF65-F5344CB8AC3E}">
        <p14:creationId xmlns:p14="http://schemas.microsoft.com/office/powerpoint/2010/main" val="25405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1682805"/>
            <a:ext cx="67405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3600" spc="-5" dirty="0">
                <a:solidFill>
                  <a:srgbClr val="0070BF"/>
                </a:solidFill>
                <a:latin typeface="+mn-lt"/>
              </a:rPr>
              <a:t>Politique des seniors</a:t>
            </a:r>
            <a:r>
              <a:rPr sz="3600" spc="-5" dirty="0">
                <a:solidFill>
                  <a:srgbClr val="0070BF"/>
                </a:solidFill>
                <a:latin typeface="+mn-lt"/>
              </a:rPr>
              <a:t> </a:t>
            </a:r>
            <a:br>
              <a:rPr lang="fr-CH" sz="3600" spc="-5" dirty="0">
                <a:solidFill>
                  <a:srgbClr val="0070BF"/>
                </a:solidFill>
                <a:latin typeface="+mn-lt"/>
              </a:rPr>
            </a:br>
            <a:r>
              <a:rPr sz="3600" spc="-5" dirty="0">
                <a:solidFill>
                  <a:srgbClr val="0070BF"/>
                </a:solidFill>
                <a:latin typeface="+mn-lt"/>
              </a:rPr>
              <a:t>Agenda</a:t>
            </a:r>
            <a:r>
              <a:rPr sz="3600" spc="-65" dirty="0">
                <a:solidFill>
                  <a:srgbClr val="0070BF"/>
                </a:solidFill>
                <a:latin typeface="+mn-lt"/>
              </a:rPr>
              <a:t> </a:t>
            </a:r>
            <a:r>
              <a:rPr sz="3600" spc="-5" dirty="0">
                <a:solidFill>
                  <a:srgbClr val="0070BF"/>
                </a:solidFill>
                <a:latin typeface="+mn-lt"/>
              </a:rPr>
              <a:t>202</a:t>
            </a:r>
            <a:r>
              <a:rPr lang="fr-CH" sz="3600" spc="-5" dirty="0">
                <a:solidFill>
                  <a:srgbClr val="0070BF"/>
                </a:solidFill>
                <a:latin typeface="+mn-lt"/>
              </a:rPr>
              <a:t>2</a:t>
            </a:r>
            <a:endParaRPr sz="36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95971" y="350520"/>
            <a:ext cx="252069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8100" y="2924285"/>
            <a:ext cx="830311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235">
              <a:lnSpc>
                <a:spcPct val="100000"/>
              </a:lnSpc>
            </a:pPr>
            <a:r>
              <a:rPr lang="fr-CH" sz="2800" b="1" spc="-5" dirty="0">
                <a:cs typeface="Tahoma"/>
              </a:rPr>
              <a:t>Quels ont été les thèmes traités en 2021 ?</a:t>
            </a:r>
            <a:endParaRPr sz="2800" dirty="0"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fr-CH" sz="2800" b="1" dirty="0">
                <a:cs typeface="Tahoma"/>
              </a:rPr>
              <a:t>Quels sont les thèmes qui nous occuperons en 2022 ?</a:t>
            </a:r>
            <a:endParaRPr sz="2800" dirty="0"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CH" sz="2800" b="1" spc="-5" dirty="0">
                <a:cs typeface="Tahoma"/>
              </a:rPr>
              <a:t>Où faut-il agir </a:t>
            </a:r>
            <a:r>
              <a:rPr sz="2800" b="1" spc="-5" dirty="0">
                <a:cs typeface="Tahoma"/>
              </a:rPr>
              <a:t>?</a:t>
            </a:r>
            <a:endParaRPr lang="fr-CH" sz="2800" b="1" spc="-5" dirty="0"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CH" sz="2800" b="1" dirty="0">
                <a:cs typeface="Tahoma"/>
              </a:rPr>
              <a:t>Perspectives pour l’année 2022</a:t>
            </a:r>
          </a:p>
          <a:p>
            <a:pPr marL="12700">
              <a:lnSpc>
                <a:spcPct val="100000"/>
              </a:lnSpc>
            </a:pPr>
            <a:endParaRPr lang="fr-CH" sz="2800" b="1" dirty="0"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CH" sz="2800" b="1" dirty="0">
                <a:cs typeface="Tahoma"/>
              </a:rPr>
              <a:t>    Le COVID-19 reste une préoccupation</a:t>
            </a:r>
            <a:endParaRPr sz="2800" b="1" dirty="0">
              <a:cs typeface="Tahoma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1C4458-F985-411A-A736-1CE22303941E}"/>
              </a:ext>
            </a:extLst>
          </p:cNvPr>
          <p:cNvSpPr txBox="1"/>
          <p:nvPr/>
        </p:nvSpPr>
        <p:spPr>
          <a:xfrm>
            <a:off x="546100" y="67766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/>
              <a:t>Traduit de l’allemand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EAB65ED-3E47-4288-BD2D-8AD76275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4407543"/>
            <a:ext cx="2520695" cy="1680464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F4B5AF4-48F4-4170-A4FA-52AA2CF5C9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5141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2</a:t>
            </a:fld>
            <a:endParaRPr lang="fr-CH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46B52B-FD74-4980-AA26-4945073C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4B7D504-14A8-442B-BC98-466522A97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F1CFDB4-6B53-4999-A29D-15CED2DF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3B9C3DC-8E22-479A-A040-B25B59132C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775" y="1212816"/>
            <a:ext cx="828855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  <a:latin typeface="+mn-lt"/>
              </a:rPr>
              <a:t>R</a:t>
            </a:r>
            <a:r>
              <a:rPr lang="fr-CH" sz="3200" spc="-5" dirty="0" err="1">
                <a:solidFill>
                  <a:schemeClr val="tx1"/>
                </a:solidFill>
                <a:latin typeface="+mn-lt"/>
              </a:rPr>
              <a:t>etour</a:t>
            </a:r>
            <a:r>
              <a:rPr lang="fr-CH" sz="3200" spc="-5" dirty="0">
                <a:solidFill>
                  <a:schemeClr val="tx1"/>
                </a:solidFill>
                <a:latin typeface="+mn-lt"/>
              </a:rPr>
              <a:t> sur</a:t>
            </a:r>
            <a:r>
              <a:rPr sz="3200" spc="-5" dirty="0">
                <a:solidFill>
                  <a:schemeClr val="tx1"/>
                </a:solidFill>
                <a:latin typeface="+mn-lt"/>
              </a:rPr>
              <a:t> </a:t>
            </a:r>
            <a:r>
              <a:rPr sz="3200" dirty="0">
                <a:solidFill>
                  <a:schemeClr val="tx1"/>
                </a:solidFill>
                <a:latin typeface="+mn-lt"/>
              </a:rPr>
              <a:t>20</a:t>
            </a:r>
            <a:r>
              <a:rPr lang="fr-CH" sz="3200" dirty="0">
                <a:solidFill>
                  <a:schemeClr val="tx1"/>
                </a:solidFill>
                <a:latin typeface="+mn-lt"/>
              </a:rPr>
              <a:t>20/2021</a:t>
            </a:r>
            <a:r>
              <a:rPr sz="32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fr-CH" sz="3200" dirty="0">
                <a:solidFill>
                  <a:schemeClr val="tx1"/>
                </a:solidFill>
                <a:latin typeface="+mn-lt"/>
              </a:rPr>
              <a:t>Qu’est qui a été fait ? </a:t>
            </a:r>
            <a:br>
              <a:rPr lang="fr-CH" sz="3200" dirty="0">
                <a:solidFill>
                  <a:schemeClr val="tx1"/>
                </a:solidFill>
                <a:latin typeface="+mn-lt"/>
              </a:rPr>
            </a:br>
            <a:r>
              <a:rPr lang="fr-CH" sz="3200" dirty="0">
                <a:solidFill>
                  <a:schemeClr val="tx1"/>
                </a:solidFill>
                <a:latin typeface="+mn-lt"/>
              </a:rPr>
              <a:t>                                             Pour quels résultats ?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CAD9483-C230-4AA2-B5BA-D5393DAA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32" y="2375305"/>
            <a:ext cx="8234681" cy="3971799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E1763AD-EF5A-4F59-A1E9-BBBAE7FF2C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3</a:t>
            </a:fld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619924-1103-427F-8C08-7EA28722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2497B8-D5CF-45C1-900B-042A0EF26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6E9A3E-FD3E-49BE-AAF9-5C48E5683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E1573FAD-D898-41A4-8CC4-2AC0D0DB184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1659385"/>
            <a:ext cx="5997575" cy="50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28400"/>
              </a:lnSpc>
              <a:spcBef>
                <a:spcPts val="100"/>
              </a:spcBef>
            </a:pP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Pandemie  COVID -19  </a:t>
            </a:r>
            <a:r>
              <a:rPr lang="de-D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Omicron</a:t>
            </a:r>
            <a:r>
              <a:rPr lang="de-D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100" y="2673832"/>
            <a:ext cx="9525000" cy="15408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Relâchement des mesures sanitaires - Protection de la population vulnérable</a:t>
            </a:r>
          </a:p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 à la vaccination et au booster</a:t>
            </a:r>
          </a:p>
          <a:p>
            <a:pPr marL="354965" marR="504190" indent="-342900">
              <a:lnSpc>
                <a:spcPct val="150000"/>
              </a:lnSpc>
              <a:spcBef>
                <a:spcPts val="8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au groupe de suivi « Mesures d'analyse »</a:t>
            </a:r>
            <a:endParaRPr lang="fr-CH" sz="20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93900" y="4951466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de discrimination envers la population âgée</a:t>
            </a:r>
            <a:endParaRPr lang="de-CH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Se confirma segunda víctima en el estado por COVID-19 – Interaccion">
            <a:extLst>
              <a:ext uri="{FF2B5EF4-FFF2-40B4-BE49-F238E27FC236}">
                <a16:creationId xmlns:a16="http://schemas.microsoft.com/office/drawing/2014/main" id="{1A3A121E-0C6F-4B74-84A3-A6165054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56" y="412536"/>
            <a:ext cx="2474544" cy="16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9B7F21-8E7A-4AB0-8949-424A8350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8870" y="4650741"/>
            <a:ext cx="1189368" cy="1219200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4A18972-2F06-47D9-834C-7A2CC282F7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4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052B8C9-D698-49C4-B85D-D6086254A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BC4DC5-583A-4C94-AF6B-F7FDD2A7A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B24B30-33E2-4795-9C7D-921BBA6BA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0A04E5AD-053E-4964-B3F4-A860524306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  <p:extLst>
      <p:ext uri="{BB962C8B-B14F-4D97-AF65-F5344CB8AC3E}">
        <p14:creationId xmlns:p14="http://schemas.microsoft.com/office/powerpoint/2010/main" val="14564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962025"/>
            <a:ext cx="5997575" cy="569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28400"/>
              </a:lnSpc>
              <a:spcBef>
                <a:spcPts val="100"/>
              </a:spcBef>
            </a:pPr>
            <a:r>
              <a:rPr lang="fr-CH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Vieillesse et société</a:t>
            </a:r>
            <a:endParaRPr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00" y="1724025"/>
            <a:ext cx="8632191" cy="4035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pc="-5" dirty="0">
                <a:latin typeface="Tahoma"/>
                <a:cs typeface="Tahoma"/>
              </a:rPr>
              <a:t>Préserver la dignité, la qualité de vie et l'autonomie des personnes âgées</a:t>
            </a:r>
            <a:br>
              <a:rPr lang="fr-FR" sz="2000" spc="-5" dirty="0">
                <a:latin typeface="Tahoma"/>
                <a:cs typeface="Tahoma"/>
              </a:rPr>
            </a:b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pc="-5" dirty="0">
                <a:latin typeface="Tahoma"/>
                <a:cs typeface="Tahoma"/>
              </a:rPr>
              <a:t>Conseils d'aînés dans les cantons (communes) - participation aux questions liées à la vieillesse telles que les questions politiques, sociales et culturelles</a:t>
            </a:r>
            <a:br>
              <a:rPr lang="fr-FR" sz="2000" spc="-5" dirty="0">
                <a:latin typeface="Tahoma"/>
                <a:cs typeface="Tahoma"/>
              </a:rPr>
            </a:b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lang="fr-FR" spc="-5" dirty="0">
                <a:latin typeface="Tahoma"/>
                <a:cs typeface="Tahoma"/>
              </a:rPr>
              <a:t>Jeunes et vieux : projets communs dans les écoles et la société (podcast)</a:t>
            </a:r>
            <a:br>
              <a:rPr lang="fr-FR" spc="-5" dirty="0">
                <a:latin typeface="Tahoma"/>
                <a:cs typeface="Tahoma"/>
              </a:rPr>
            </a:br>
            <a:endParaRPr lang="de-CH" sz="800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spc="-5" dirty="0">
                <a:latin typeface="Tahoma"/>
                <a:cs typeface="Tahoma"/>
              </a:rPr>
              <a:t>Promouvoir les relations intergénérationnelles </a:t>
            </a:r>
            <a:r>
              <a:rPr lang="fr-FR" spc="-5" dirty="0" err="1">
                <a:latin typeface="Tahoma"/>
                <a:cs typeface="Tahoma"/>
              </a:rPr>
              <a:t>Altersbashing</a:t>
            </a:r>
            <a:r>
              <a:rPr lang="fr-FR" spc="-5" dirty="0">
                <a:latin typeface="Tahoma"/>
                <a:cs typeface="Tahoma"/>
              </a:rPr>
              <a:t> - éviter la discrimination de la population âgée </a:t>
            </a:r>
            <a:br>
              <a:rPr lang="fr-FR" spc="-5" dirty="0">
                <a:latin typeface="Tahoma"/>
                <a:cs typeface="Tahoma"/>
              </a:rPr>
            </a:br>
            <a:endParaRPr lang="de-CH" spc="-5" dirty="0">
              <a:latin typeface="Tahoma"/>
              <a:cs typeface="Tahoma"/>
            </a:endParaRPr>
          </a:p>
          <a:p>
            <a:pPr marL="354965" marR="2926715" indent="-342900" defTabSz="919163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CH" spc="-5" dirty="0" err="1">
                <a:latin typeface="Tahoma"/>
                <a:cs typeface="Tahoma"/>
              </a:rPr>
              <a:t>Vieillesse</a:t>
            </a:r>
            <a:r>
              <a:rPr lang="de-CH" spc="-5" dirty="0">
                <a:latin typeface="Tahoma"/>
                <a:cs typeface="Tahoma"/>
              </a:rPr>
              <a:t> et </a:t>
            </a:r>
            <a:r>
              <a:rPr lang="de-CH" spc="-5" dirty="0" err="1">
                <a:latin typeface="Tahoma"/>
                <a:cs typeface="Tahoma"/>
              </a:rPr>
              <a:t>migration</a:t>
            </a:r>
            <a:br>
              <a:rPr lang="de-CH" sz="2000" spc="-5" dirty="0">
                <a:latin typeface="Tahoma"/>
                <a:cs typeface="Tahoma"/>
              </a:rPr>
            </a:br>
            <a:endParaRPr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DB201E-A192-4594-94D2-236D5528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7216" y="5823909"/>
            <a:ext cx="1189368" cy="1219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85FE319-6093-41FC-B1BC-58EECCFD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88" y="364530"/>
            <a:ext cx="2615411" cy="1652159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981C385-62BE-4560-9081-CFE9D16B3C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2855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5</a:t>
            </a:fld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742700-BC74-4655-AB1E-E84C8AEE001A}"/>
              </a:ext>
            </a:extLst>
          </p:cNvPr>
          <p:cNvSpPr txBox="1"/>
          <p:nvPr/>
        </p:nvSpPr>
        <p:spPr>
          <a:xfrm>
            <a:off x="1841500" y="614362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Sensibilisation du public avec des événements dans les cantons et les communes</a:t>
            </a:r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FFD605-09DC-4526-9BF1-B266293C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BDBE38B-253A-4A70-BEBC-BF1BC853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5B75B2-8E04-47D0-8740-13334A661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D85D372-1070-4451-9850-3AB4224076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077" y="1904347"/>
            <a:ext cx="5028183" cy="35843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275"/>
              </a:spcBef>
            </a:pPr>
            <a:r>
              <a:rPr lang="fr-CH" sz="20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Pauvreté des seniors</a:t>
            </a:r>
            <a:r>
              <a:rPr lang="fr-CH" sz="2100" spc="-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Problème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058" y="2427332"/>
            <a:ext cx="7893684" cy="3182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Travailler toute une vie et ne pas pouvoir joindre les deux bouts financièrement à la retraite !</a:t>
            </a:r>
            <a:b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une Suisse riche, cela fait malheureusement partie du quotidien.</a:t>
            </a:r>
            <a:b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Selon les enquêtes, environ 200 000 retraités perçoivent des prestations complémentaires (PC), ce qui correspond à environ 12% de l'ensemble des retraités. Ce nombre va augmenter dans les prochaines années!</a:t>
            </a:r>
          </a:p>
          <a:p>
            <a:pPr>
              <a:lnSpc>
                <a:spcPct val="100000"/>
              </a:lnSpc>
            </a:pP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Tahoma"/>
              <a:cs typeface="Tahoma"/>
            </a:endParaRPr>
          </a:p>
          <a:p>
            <a:pPr marL="1569720">
              <a:lnSpc>
                <a:spcPct val="100000"/>
              </a:lnSpc>
            </a:pPr>
            <a:r>
              <a:rPr lang="fr-FR" sz="2400" b="1" spc="-5" dirty="0">
                <a:solidFill>
                  <a:schemeClr val="tx2">
                    <a:lumMod val="75000"/>
                  </a:schemeClr>
                </a:solidFill>
                <a:cs typeface="Tahoma"/>
              </a:rPr>
              <a:t>Notre système de retraite doit être amélioré!</a:t>
            </a:r>
            <a:endParaRPr sz="2400" dirty="0">
              <a:solidFill>
                <a:schemeClr val="tx2">
                  <a:lumMod val="75000"/>
                </a:schemeClr>
              </a:solidFill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6500" y="271011"/>
            <a:ext cx="2482595" cy="1681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6B0A06-BFEC-4782-954D-53176F407B5B}"/>
              </a:ext>
            </a:extLst>
          </p:cNvPr>
          <p:cNvSpPr txBox="1"/>
          <p:nvPr/>
        </p:nvSpPr>
        <p:spPr>
          <a:xfrm>
            <a:off x="1029028" y="1314532"/>
            <a:ext cx="413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 sociale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0AEFFD-8096-4615-AEFC-70A65D9D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96688" y="4905052"/>
            <a:ext cx="1189368" cy="1219200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5BEF6CA-F280-469D-9C5D-9578C489E8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2432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6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F1464E-8428-4773-960D-E436BAFA3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4056BF-25C7-42F1-8C95-1DD7E67E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13572A7-D5A6-4FF4-B8B6-CF1EAF998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C797CCA0-1774-4CD9-8DB9-58E999A4BA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4700" y="1640041"/>
            <a:ext cx="9214888" cy="471872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356235" algn="l"/>
              </a:tabLst>
            </a:pPr>
            <a:r>
              <a:rPr lang="fr-FR"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Révision du système des retraites: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Révision AVS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000" spc="-5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pilier – Caisse de retraite - LPP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2000" spc="-5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pilier 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Rente-pont – mise en œuvre et succès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Révision PC - augmentation de EL pour la vie assistée et accompagnée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Révision des PC - mise en œuvre dans les Cantons ?</a:t>
            </a:r>
          </a:p>
          <a:p>
            <a:pPr marL="355600" indent="-343535">
              <a:lnSpc>
                <a:spcPct val="13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fr-FR"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Financement équitable de la prise en charge des soins - Solutions</a:t>
            </a:r>
            <a:r>
              <a:rPr lang="fr-CH" b="1" spc="-5" dirty="0">
                <a:solidFill>
                  <a:srgbClr val="FF0000"/>
                </a:solidFill>
                <a:latin typeface="Tahoma"/>
                <a:cs typeface="Tahoma"/>
              </a:rPr>
              <a:t>	    </a:t>
            </a:r>
          </a:p>
          <a:p>
            <a:pPr marL="12700" marR="437515" indent="88265">
              <a:lnSpc>
                <a:spcPct val="105500"/>
              </a:lnSpc>
              <a:spcBef>
                <a:spcPts val="1280"/>
              </a:spcBef>
            </a:pPr>
            <a:r>
              <a:rPr lang="fr-CH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12700" marR="437515" indent="88265">
              <a:lnSpc>
                <a:spcPct val="105500"/>
              </a:lnSpc>
              <a:spcBef>
                <a:spcPts val="1280"/>
              </a:spcBef>
            </a:pPr>
            <a:r>
              <a:rPr lang="fr-CH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		</a:t>
            </a:r>
            <a:r>
              <a:rPr lang="fr-FR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Développer nos propres idées pour un système de                                   		retraite équitable - Lobbying au Parlement         	       			concernant les PC</a:t>
            </a:r>
            <a:endParaRPr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3505" y="260819"/>
            <a:ext cx="2196083" cy="14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2A6ECC-BA1F-4BF5-AEB9-251443458DBE}"/>
              </a:ext>
            </a:extLst>
          </p:cNvPr>
          <p:cNvSpPr txBox="1"/>
          <p:nvPr/>
        </p:nvSpPr>
        <p:spPr>
          <a:xfrm>
            <a:off x="703812" y="993710"/>
            <a:ext cx="413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 sociale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FF869E-3AA8-4088-A1C1-C7DE86F0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2016" y="5159405"/>
            <a:ext cx="1189368" cy="1219200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8EAAA02-B17F-4A2E-9A2B-DB226A80CB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4379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7</a:t>
            </a:fld>
            <a:endParaRPr lang="fr-CH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1ECA7D9-3389-4B8E-BA06-45507A34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E77A8F-FBB7-4E3D-A9BF-2F92A7D4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2B4476-6017-4543-A30F-EBC39B30B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A45788EC-625D-47E1-AD5A-C4DD4827AA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163" y="1689107"/>
            <a:ext cx="7442834" cy="32989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Nouveau financement des soins:</a:t>
            </a: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œuvre incohérente dans les cantons</a:t>
            </a: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Financement résiduel et ambulatoire non réglementé</a:t>
            </a: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OKP - Ajuster les contributions ambulatoires et hospitalisées à l'inflation</a:t>
            </a: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OKP - Contributions à la démence et aux soins palliatifs</a:t>
            </a:r>
          </a:p>
          <a:p>
            <a:pPr marL="299085" indent="-28702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soins de courte durée et de transition ne fonctionnent pas dans la pratique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01262" y="320621"/>
            <a:ext cx="1808536" cy="1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4418" y="5528379"/>
            <a:ext cx="604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Participation à la plateforme «nouveau financement des soins médicaux» du OFAS</a:t>
            </a:r>
            <a:endParaRPr sz="18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89218BE-EEDF-48B4-95B8-5138A51AB72F}"/>
              </a:ext>
            </a:extLst>
          </p:cNvPr>
          <p:cNvSpPr txBox="1">
            <a:spLocks/>
          </p:cNvSpPr>
          <p:nvPr/>
        </p:nvSpPr>
        <p:spPr>
          <a:xfrm>
            <a:off x="1081163" y="1184482"/>
            <a:ext cx="20554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kern="0" spc="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Santé</a:t>
            </a:r>
            <a:endParaRPr lang="fr-CH" kern="0" spc="-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98F655-0D80-4167-9FE9-87E2BB61F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82821" y="5205799"/>
            <a:ext cx="1189368" cy="12192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A0C7ED1-2623-4465-8424-A39DCBFEBD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8</a:t>
            </a:fld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2E3FF6-297A-42D8-90FE-0FE685BB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656079-4405-46EE-89D5-17A17DB0F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0736F9-41EB-4F9C-B055-9F9BD9482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DFC96B7-1E3D-4FD4-9C4D-058A9249C2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500" y="1495425"/>
            <a:ext cx="7442834" cy="46121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lang="fr-C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Qualité</a:t>
            </a: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Consommation de médicaments en EMS</a:t>
            </a: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r-C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Indicateurs de qualité</a:t>
            </a:r>
          </a:p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lang="fr-C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Hôpitaux</a:t>
            </a: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Rationnement des prestations chez les seniors</a:t>
            </a:r>
          </a:p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Prévention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œuvre de projets de prévention dans les communes</a:t>
            </a:r>
          </a:p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 en charge </a:t>
            </a:r>
          </a:p>
          <a:p>
            <a:pPr marL="354965" indent="-34290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Financement des frais de prise en charge</a:t>
            </a:r>
          </a:p>
          <a:p>
            <a:pPr marL="12065">
              <a:lnSpc>
                <a:spcPct val="100000"/>
              </a:lnSpc>
              <a:spcBef>
                <a:spcPts val="1045"/>
              </a:spcBef>
              <a:tabLst>
                <a:tab pos="299085" algn="l"/>
                <a:tab pos="299720" algn="l"/>
              </a:tabLst>
            </a:pPr>
            <a:endParaRPr lang="fr-C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01262" y="320621"/>
            <a:ext cx="1808536" cy="1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74900" y="5991225"/>
            <a:ext cx="6044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Observation active dans les Cantons et les Communes - mise en œuvre</a:t>
            </a:r>
            <a:endParaRPr sz="18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89218BE-EEDF-48B4-95B8-5138A51AB72F}"/>
              </a:ext>
            </a:extLst>
          </p:cNvPr>
          <p:cNvSpPr txBox="1">
            <a:spLocks/>
          </p:cNvSpPr>
          <p:nvPr/>
        </p:nvSpPr>
        <p:spPr>
          <a:xfrm>
            <a:off x="1079500" y="962025"/>
            <a:ext cx="2055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fr-CH" sz="3200" kern="0" spc="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Santé</a:t>
            </a:r>
            <a:endParaRPr lang="fr-CH" sz="3200" kern="0" spc="-5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98F655-0D80-4167-9FE9-87E2BB61F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7" r="11077"/>
          <a:stretch/>
        </p:blipFill>
        <p:spPr>
          <a:xfrm rot="5400000">
            <a:off x="1226038" y="5692287"/>
            <a:ext cx="773723" cy="121920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A0C7ED1-2623-4465-8424-A39DCBFEBD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2193" y="6814791"/>
            <a:ext cx="361707" cy="167034"/>
          </a:xfrm>
        </p:spPr>
        <p:txBody>
          <a:bodyPr/>
          <a:lstStyle/>
          <a:p>
            <a:pPr marL="73025">
              <a:lnSpc>
                <a:spcPts val="1240"/>
              </a:lnSpc>
            </a:pPr>
            <a:fld id="{81D60167-4931-47E6-BA6A-407CBD079E47}" type="slidenum">
              <a:rPr lang="fr-CH" smtClean="0"/>
              <a:t>9</a:t>
            </a:fld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C2E3FF6-297A-42D8-90FE-0FE685BBA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276225"/>
            <a:ext cx="1934816" cy="4572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656079-4405-46EE-89D5-17A17DB0F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0" y="276225"/>
            <a:ext cx="1971429" cy="4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0736F9-41EB-4F9C-B055-9F9BD9482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306042"/>
            <a:ext cx="1599981" cy="313039"/>
          </a:xfrm>
          <a:prstGeom prst="rect">
            <a:avLst/>
          </a:prstGeom>
        </p:spPr>
      </p:pic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DFC96B7-1E3D-4FD4-9C4D-058A9249C2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r>
              <a:rPr lang="fr-CH" dirty="0"/>
              <a:t>Agenda politique des seniors 2022</a:t>
            </a:r>
          </a:p>
        </p:txBody>
      </p:sp>
    </p:spTree>
    <p:extLst>
      <p:ext uri="{BB962C8B-B14F-4D97-AF65-F5344CB8AC3E}">
        <p14:creationId xmlns:p14="http://schemas.microsoft.com/office/powerpoint/2010/main" val="6226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1048</Words>
  <Application>Microsoft Office PowerPoint</Application>
  <PresentationFormat>Personnalisé</PresentationFormat>
  <Paragraphs>171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Présentation PowerPoint</vt:lpstr>
      <vt:lpstr>Politique des seniors  Agenda 2022</vt:lpstr>
      <vt:lpstr>Retour sur 2020/2021 – Qu’est qui a été fait ?                                               Pour quels résultats ?</vt:lpstr>
      <vt:lpstr>Pandemie  COVID -19  Omicron </vt:lpstr>
      <vt:lpstr>Vieillesse et société</vt:lpstr>
      <vt:lpstr>Pauvreté des seniors :  Problème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Initiative de l’ASA pour une loi fédérale sur la santé</vt:lpstr>
      <vt:lpstr>Présentation PowerPoint</vt:lpstr>
      <vt:lpstr>Economie et fiscalité</vt:lpstr>
      <vt:lpstr>Mobilité et habitat</vt:lpstr>
      <vt:lpstr>Technologies de l’information et de la communication</vt:lpstr>
      <vt:lpstr>Que voulons nous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Alterspolitische Agenda 2020.odp</dc:title>
  <dc:creator>User</dc:creator>
  <cp:lastModifiedBy>Roland GRUNDER</cp:lastModifiedBy>
  <cp:revision>81</cp:revision>
  <cp:lastPrinted>2021-10-19T22:34:01Z</cp:lastPrinted>
  <dcterms:created xsi:type="dcterms:W3CDTF">2020-01-08T23:53:24Z</dcterms:created>
  <dcterms:modified xsi:type="dcterms:W3CDTF">2022-03-10T13:17:10Z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2020-01-04T00:00:00Z</vt:filetime>
  </property>
  <property fmtid="{D5CDD505-2E9C-101B-9397-08002B2CF9AE}" pid="3" name="LastSaved">
    <vt:filetime>2020-01-08T00:00:00Z</vt:filetime>
  </property>
</Properties>
</file>